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CD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40"/>
    <p:restoredTop sz="94157"/>
  </p:normalViewPr>
  <p:slideViewPr>
    <p:cSldViewPr snapToGrid="0" snapToObjects="1">
      <p:cViewPr varScale="1">
        <p:scale>
          <a:sx n="150" d="100"/>
          <a:sy n="150" d="100"/>
        </p:scale>
        <p:origin x="60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36892-0C47-BB45-9259-3C694FF13D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A06DB0-05DF-D34E-BE8F-222CFAAC38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78C8A4-4F62-BA4C-9E1F-13443ED95867}"/>
              </a:ext>
            </a:extLst>
          </p:cNvPr>
          <p:cNvSpPr>
            <a:spLocks noGrp="1"/>
          </p:cNvSpPr>
          <p:nvPr>
            <p:ph type="dt" sz="half" idx="10"/>
          </p:nvPr>
        </p:nvSpPr>
        <p:spPr/>
        <p:txBody>
          <a:bodyPr/>
          <a:lstStyle/>
          <a:p>
            <a:fld id="{1B05829C-B282-6E4B-8813-DEE12742E553}" type="datetimeFigureOut">
              <a:rPr lang="en-US" smtClean="0"/>
              <a:t>9/22/23</a:t>
            </a:fld>
            <a:endParaRPr lang="en-US"/>
          </a:p>
        </p:txBody>
      </p:sp>
      <p:sp>
        <p:nvSpPr>
          <p:cNvPr id="5" name="Footer Placeholder 4">
            <a:extLst>
              <a:ext uri="{FF2B5EF4-FFF2-40B4-BE49-F238E27FC236}">
                <a16:creationId xmlns:a16="http://schemas.microsoft.com/office/drawing/2014/main" id="{BC487812-6076-1A42-A724-4AB5856A6E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A70C4-9351-434B-9E33-864414CF7890}"/>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44975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5FE6E-D902-7A4D-9E85-E754430399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B53FEC-A503-F740-88D3-A54A4C993A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C67C3-80DD-854C-B840-20862E60DD7C}"/>
              </a:ext>
            </a:extLst>
          </p:cNvPr>
          <p:cNvSpPr>
            <a:spLocks noGrp="1"/>
          </p:cNvSpPr>
          <p:nvPr>
            <p:ph type="dt" sz="half" idx="10"/>
          </p:nvPr>
        </p:nvSpPr>
        <p:spPr/>
        <p:txBody>
          <a:bodyPr/>
          <a:lstStyle/>
          <a:p>
            <a:fld id="{1B05829C-B282-6E4B-8813-DEE12742E553}" type="datetimeFigureOut">
              <a:rPr lang="en-US" smtClean="0"/>
              <a:t>9/22/23</a:t>
            </a:fld>
            <a:endParaRPr lang="en-US"/>
          </a:p>
        </p:txBody>
      </p:sp>
      <p:sp>
        <p:nvSpPr>
          <p:cNvPr id="5" name="Footer Placeholder 4">
            <a:extLst>
              <a:ext uri="{FF2B5EF4-FFF2-40B4-BE49-F238E27FC236}">
                <a16:creationId xmlns:a16="http://schemas.microsoft.com/office/drawing/2014/main" id="{D7BB0DF0-F086-7D4E-841B-C5A4E9D25C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C1DF9A-BD97-AB4E-859A-156A2E0C57EB}"/>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138845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D32CCF-86D2-8346-840F-B8CB3107EE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88852B-A86E-3145-8CFE-C475D447DB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6B8C7-3596-7D40-A80D-519436F16F9E}"/>
              </a:ext>
            </a:extLst>
          </p:cNvPr>
          <p:cNvSpPr>
            <a:spLocks noGrp="1"/>
          </p:cNvSpPr>
          <p:nvPr>
            <p:ph type="dt" sz="half" idx="10"/>
          </p:nvPr>
        </p:nvSpPr>
        <p:spPr/>
        <p:txBody>
          <a:bodyPr/>
          <a:lstStyle/>
          <a:p>
            <a:fld id="{1B05829C-B282-6E4B-8813-DEE12742E553}" type="datetimeFigureOut">
              <a:rPr lang="en-US" smtClean="0"/>
              <a:t>9/22/23</a:t>
            </a:fld>
            <a:endParaRPr lang="en-US"/>
          </a:p>
        </p:txBody>
      </p:sp>
      <p:sp>
        <p:nvSpPr>
          <p:cNvPr id="5" name="Footer Placeholder 4">
            <a:extLst>
              <a:ext uri="{FF2B5EF4-FFF2-40B4-BE49-F238E27FC236}">
                <a16:creationId xmlns:a16="http://schemas.microsoft.com/office/drawing/2014/main" id="{F6EDAA20-FECD-A84B-85C0-14A165EC4A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BEA751-60D2-4C4A-A0DC-32ED9C488D6F}"/>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107596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96F06-5D9B-194C-BEF5-75DAFFF65E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71A7E6-6998-7D46-8CEB-4D30DF841A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65B1D5-1ADE-1F4A-B989-A1C41DC59D20}"/>
              </a:ext>
            </a:extLst>
          </p:cNvPr>
          <p:cNvSpPr>
            <a:spLocks noGrp="1"/>
          </p:cNvSpPr>
          <p:nvPr>
            <p:ph type="dt" sz="half" idx="10"/>
          </p:nvPr>
        </p:nvSpPr>
        <p:spPr/>
        <p:txBody>
          <a:bodyPr/>
          <a:lstStyle/>
          <a:p>
            <a:fld id="{1B05829C-B282-6E4B-8813-DEE12742E553}" type="datetimeFigureOut">
              <a:rPr lang="en-US" smtClean="0"/>
              <a:t>9/22/23</a:t>
            </a:fld>
            <a:endParaRPr lang="en-US"/>
          </a:p>
        </p:txBody>
      </p:sp>
      <p:sp>
        <p:nvSpPr>
          <p:cNvPr id="5" name="Footer Placeholder 4">
            <a:extLst>
              <a:ext uri="{FF2B5EF4-FFF2-40B4-BE49-F238E27FC236}">
                <a16:creationId xmlns:a16="http://schemas.microsoft.com/office/drawing/2014/main" id="{1B4CDDF6-0C18-964C-9B39-7DFD1E138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5A2C2-9F58-1A46-B90A-610D48BF7247}"/>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25459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75138-D75F-4142-B4D4-1CECCADE9A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1F1FB4-2E3C-2B4F-8184-BD45B2D7FC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8C2A520-FA40-D842-8624-E1A38F8CAAE6}"/>
              </a:ext>
            </a:extLst>
          </p:cNvPr>
          <p:cNvSpPr>
            <a:spLocks noGrp="1"/>
          </p:cNvSpPr>
          <p:nvPr>
            <p:ph type="dt" sz="half" idx="10"/>
          </p:nvPr>
        </p:nvSpPr>
        <p:spPr/>
        <p:txBody>
          <a:bodyPr/>
          <a:lstStyle/>
          <a:p>
            <a:fld id="{1B05829C-B282-6E4B-8813-DEE12742E553}" type="datetimeFigureOut">
              <a:rPr lang="en-US" smtClean="0"/>
              <a:t>9/22/23</a:t>
            </a:fld>
            <a:endParaRPr lang="en-US"/>
          </a:p>
        </p:txBody>
      </p:sp>
      <p:sp>
        <p:nvSpPr>
          <p:cNvPr id="5" name="Footer Placeholder 4">
            <a:extLst>
              <a:ext uri="{FF2B5EF4-FFF2-40B4-BE49-F238E27FC236}">
                <a16:creationId xmlns:a16="http://schemas.microsoft.com/office/drawing/2014/main" id="{71592366-26E0-3846-B1B3-6846B5818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E23B20-9148-2944-8DA4-04FF44A4C66A}"/>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1934184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227A4-3E12-4945-9BEF-16ACCC5FE6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005AB0-652A-BE45-B6E9-E7F6500812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3D6D29-2C87-714C-93C4-D722F9E2C1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AD4240-80F0-A34E-A933-5ACC5D8BFBB4}"/>
              </a:ext>
            </a:extLst>
          </p:cNvPr>
          <p:cNvSpPr>
            <a:spLocks noGrp="1"/>
          </p:cNvSpPr>
          <p:nvPr>
            <p:ph type="dt" sz="half" idx="10"/>
          </p:nvPr>
        </p:nvSpPr>
        <p:spPr/>
        <p:txBody>
          <a:bodyPr/>
          <a:lstStyle/>
          <a:p>
            <a:fld id="{1B05829C-B282-6E4B-8813-DEE12742E553}" type="datetimeFigureOut">
              <a:rPr lang="en-US" smtClean="0"/>
              <a:t>9/22/23</a:t>
            </a:fld>
            <a:endParaRPr lang="en-US"/>
          </a:p>
        </p:txBody>
      </p:sp>
      <p:sp>
        <p:nvSpPr>
          <p:cNvPr id="6" name="Footer Placeholder 5">
            <a:extLst>
              <a:ext uri="{FF2B5EF4-FFF2-40B4-BE49-F238E27FC236}">
                <a16:creationId xmlns:a16="http://schemas.microsoft.com/office/drawing/2014/main" id="{EB2B4273-73DC-0643-94BE-F185508D65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F9303-C20F-9944-A633-9AEFF4A39C75}"/>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111160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8437C-E34A-244A-9CC6-EE6A5DC3D5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64632E-07EE-A245-B745-E318637CA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F61C2D8-D084-0F40-86D4-8108463C966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2D7B61-83CD-7B40-97A2-C66202F86B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8436D3-0EF3-FE45-894F-937BD534E2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8DAF43-60FD-574E-84A6-5C29FFF19F02}"/>
              </a:ext>
            </a:extLst>
          </p:cNvPr>
          <p:cNvSpPr>
            <a:spLocks noGrp="1"/>
          </p:cNvSpPr>
          <p:nvPr>
            <p:ph type="dt" sz="half" idx="10"/>
          </p:nvPr>
        </p:nvSpPr>
        <p:spPr/>
        <p:txBody>
          <a:bodyPr/>
          <a:lstStyle/>
          <a:p>
            <a:fld id="{1B05829C-B282-6E4B-8813-DEE12742E553}" type="datetimeFigureOut">
              <a:rPr lang="en-US" smtClean="0"/>
              <a:t>9/22/23</a:t>
            </a:fld>
            <a:endParaRPr lang="en-US"/>
          </a:p>
        </p:txBody>
      </p:sp>
      <p:sp>
        <p:nvSpPr>
          <p:cNvPr id="8" name="Footer Placeholder 7">
            <a:extLst>
              <a:ext uri="{FF2B5EF4-FFF2-40B4-BE49-F238E27FC236}">
                <a16:creationId xmlns:a16="http://schemas.microsoft.com/office/drawing/2014/main" id="{879831BD-8546-2A4D-800B-11C7C088EC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9D06D5-2E46-E24A-B06E-22AB3FA9571A}"/>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3902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BB824-D25F-2347-B716-246B52E8B3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A96B60-0748-F548-A70A-011D101C04B6}"/>
              </a:ext>
            </a:extLst>
          </p:cNvPr>
          <p:cNvSpPr>
            <a:spLocks noGrp="1"/>
          </p:cNvSpPr>
          <p:nvPr>
            <p:ph type="dt" sz="half" idx="10"/>
          </p:nvPr>
        </p:nvSpPr>
        <p:spPr/>
        <p:txBody>
          <a:bodyPr/>
          <a:lstStyle/>
          <a:p>
            <a:fld id="{1B05829C-B282-6E4B-8813-DEE12742E553}" type="datetimeFigureOut">
              <a:rPr lang="en-US" smtClean="0"/>
              <a:t>9/22/23</a:t>
            </a:fld>
            <a:endParaRPr lang="en-US"/>
          </a:p>
        </p:txBody>
      </p:sp>
      <p:sp>
        <p:nvSpPr>
          <p:cNvPr id="4" name="Footer Placeholder 3">
            <a:extLst>
              <a:ext uri="{FF2B5EF4-FFF2-40B4-BE49-F238E27FC236}">
                <a16:creationId xmlns:a16="http://schemas.microsoft.com/office/drawing/2014/main" id="{BD384881-E24A-AE4D-8C5D-2D41E5DF50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C59C60-C058-1247-AAD7-6561E09668F1}"/>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2811140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74DA6B-A083-7D46-9449-18A5F8661B24}"/>
              </a:ext>
            </a:extLst>
          </p:cNvPr>
          <p:cNvSpPr>
            <a:spLocks noGrp="1"/>
          </p:cNvSpPr>
          <p:nvPr>
            <p:ph type="dt" sz="half" idx="10"/>
          </p:nvPr>
        </p:nvSpPr>
        <p:spPr/>
        <p:txBody>
          <a:bodyPr/>
          <a:lstStyle/>
          <a:p>
            <a:fld id="{1B05829C-B282-6E4B-8813-DEE12742E553}" type="datetimeFigureOut">
              <a:rPr lang="en-US" smtClean="0"/>
              <a:t>9/22/23</a:t>
            </a:fld>
            <a:endParaRPr lang="en-US"/>
          </a:p>
        </p:txBody>
      </p:sp>
      <p:sp>
        <p:nvSpPr>
          <p:cNvPr id="3" name="Footer Placeholder 2">
            <a:extLst>
              <a:ext uri="{FF2B5EF4-FFF2-40B4-BE49-F238E27FC236}">
                <a16:creationId xmlns:a16="http://schemas.microsoft.com/office/drawing/2014/main" id="{830708E5-631F-6548-A961-31AEAE460A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BC8861-CAC2-B144-A8B8-025D140BE685}"/>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1736484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02868-D9CF-C147-B850-8CAADA6CA3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697C25-9F0C-604B-AE22-7E3CF82D9E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90E642-6686-9842-8EFA-E757A2DE53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D7B68B-C794-FA4B-8270-38FC353DB04C}"/>
              </a:ext>
            </a:extLst>
          </p:cNvPr>
          <p:cNvSpPr>
            <a:spLocks noGrp="1"/>
          </p:cNvSpPr>
          <p:nvPr>
            <p:ph type="dt" sz="half" idx="10"/>
          </p:nvPr>
        </p:nvSpPr>
        <p:spPr/>
        <p:txBody>
          <a:bodyPr/>
          <a:lstStyle/>
          <a:p>
            <a:fld id="{1B05829C-B282-6E4B-8813-DEE12742E553}" type="datetimeFigureOut">
              <a:rPr lang="en-US" smtClean="0"/>
              <a:t>9/22/23</a:t>
            </a:fld>
            <a:endParaRPr lang="en-US"/>
          </a:p>
        </p:txBody>
      </p:sp>
      <p:sp>
        <p:nvSpPr>
          <p:cNvPr id="6" name="Footer Placeholder 5">
            <a:extLst>
              <a:ext uri="{FF2B5EF4-FFF2-40B4-BE49-F238E27FC236}">
                <a16:creationId xmlns:a16="http://schemas.microsoft.com/office/drawing/2014/main" id="{BF7D2E0C-B839-6147-AA59-357721C8DD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DCD984-5395-ED4C-B2C0-60DCBB7091BF}"/>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88444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4A166-650E-074B-A2FC-1616B24428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D3535D-34C3-954E-BE4D-B6A83D75A4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BF0F6C-5E59-EE4C-BA0D-42831ABDD2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E990F5-4EC1-B842-83E2-1E2CF2720B3C}"/>
              </a:ext>
            </a:extLst>
          </p:cNvPr>
          <p:cNvSpPr>
            <a:spLocks noGrp="1"/>
          </p:cNvSpPr>
          <p:nvPr>
            <p:ph type="dt" sz="half" idx="10"/>
          </p:nvPr>
        </p:nvSpPr>
        <p:spPr/>
        <p:txBody>
          <a:bodyPr/>
          <a:lstStyle/>
          <a:p>
            <a:fld id="{1B05829C-B282-6E4B-8813-DEE12742E553}" type="datetimeFigureOut">
              <a:rPr lang="en-US" smtClean="0"/>
              <a:t>9/22/23</a:t>
            </a:fld>
            <a:endParaRPr lang="en-US"/>
          </a:p>
        </p:txBody>
      </p:sp>
      <p:sp>
        <p:nvSpPr>
          <p:cNvPr id="6" name="Footer Placeholder 5">
            <a:extLst>
              <a:ext uri="{FF2B5EF4-FFF2-40B4-BE49-F238E27FC236}">
                <a16:creationId xmlns:a16="http://schemas.microsoft.com/office/drawing/2014/main" id="{9F815749-81C6-FB41-939B-297128314E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F0658-9C4F-1646-BC16-6CAA73EF6DE8}"/>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352830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A7531C-FA6A-824F-AC74-BC425FC5CA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DAD70E-4AEB-DD45-8BE5-FDA73FAD9D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06EDF-73E4-F246-8498-35A496598F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5829C-B282-6E4B-8813-DEE12742E553}" type="datetimeFigureOut">
              <a:rPr lang="en-US" smtClean="0"/>
              <a:t>9/22/23</a:t>
            </a:fld>
            <a:endParaRPr lang="en-US"/>
          </a:p>
        </p:txBody>
      </p:sp>
      <p:sp>
        <p:nvSpPr>
          <p:cNvPr id="5" name="Footer Placeholder 4">
            <a:extLst>
              <a:ext uri="{FF2B5EF4-FFF2-40B4-BE49-F238E27FC236}">
                <a16:creationId xmlns:a16="http://schemas.microsoft.com/office/drawing/2014/main" id="{EBDEBC9A-8DA9-D840-A2BC-FF29B77B95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DB569C-168C-1F47-8B99-D131A1F2C3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7593F-B4DD-4B4F-B178-C373CFD28204}" type="slidenum">
              <a:rPr lang="en-US" smtClean="0"/>
              <a:t>‹#›</a:t>
            </a:fld>
            <a:endParaRPr lang="en-US"/>
          </a:p>
        </p:txBody>
      </p:sp>
    </p:spTree>
    <p:extLst>
      <p:ext uri="{BB962C8B-B14F-4D97-AF65-F5344CB8AC3E}">
        <p14:creationId xmlns:p14="http://schemas.microsoft.com/office/powerpoint/2010/main" val="3685672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C1B4E6-9AF2-8742-B9BE-9C40B014C084}"/>
              </a:ext>
            </a:extLst>
          </p:cNvPr>
          <p:cNvSpPr/>
          <p:nvPr/>
        </p:nvSpPr>
        <p:spPr>
          <a:xfrm>
            <a:off x="202223" y="175846"/>
            <a:ext cx="11825654" cy="6515100"/>
          </a:xfrm>
          <a:prstGeom prst="rect">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05EFB34-B4BA-0748-A48C-8FCBA4B0D0D1}"/>
              </a:ext>
            </a:extLst>
          </p:cNvPr>
          <p:cNvPicPr>
            <a:picLocks noChangeAspect="1"/>
          </p:cNvPicPr>
          <p:nvPr/>
        </p:nvPicPr>
        <p:blipFill>
          <a:blip r:embed="rId2"/>
          <a:stretch>
            <a:fillRect/>
          </a:stretch>
        </p:blipFill>
        <p:spPr>
          <a:xfrm>
            <a:off x="4159250" y="263769"/>
            <a:ext cx="3911600" cy="1143000"/>
          </a:xfrm>
          <a:prstGeom prst="rect">
            <a:avLst/>
          </a:prstGeom>
        </p:spPr>
      </p:pic>
      <p:sp>
        <p:nvSpPr>
          <p:cNvPr id="7" name="TextBox 6">
            <a:extLst>
              <a:ext uri="{FF2B5EF4-FFF2-40B4-BE49-F238E27FC236}">
                <a16:creationId xmlns:a16="http://schemas.microsoft.com/office/drawing/2014/main" id="{056AE9B7-BB58-B641-8D6C-F8F672D12071}"/>
              </a:ext>
            </a:extLst>
          </p:cNvPr>
          <p:cNvSpPr txBox="1"/>
          <p:nvPr/>
        </p:nvSpPr>
        <p:spPr>
          <a:xfrm>
            <a:off x="2092569" y="1569915"/>
            <a:ext cx="8106508" cy="584775"/>
          </a:xfrm>
          <a:prstGeom prst="rect">
            <a:avLst/>
          </a:prstGeom>
          <a:noFill/>
        </p:spPr>
        <p:txBody>
          <a:bodyPr wrap="square" rtlCol="0">
            <a:spAutoFit/>
          </a:bodyPr>
          <a:lstStyle/>
          <a:p>
            <a:pPr algn="ctr"/>
            <a:r>
              <a:rPr lang="en-US" sz="3200" b="1" dirty="0">
                <a:solidFill>
                  <a:srgbClr val="5BCDF8"/>
                </a:solidFill>
                <a:latin typeface="AkayaKanadaka" panose="02010502080401010103" pitchFamily="2" charset="77"/>
                <a:cs typeface="AkayaKanadaka" panose="02010502080401010103" pitchFamily="2" charset="77"/>
              </a:rPr>
              <a:t>4L Retrospective Template</a:t>
            </a:r>
          </a:p>
        </p:txBody>
      </p:sp>
      <p:sp>
        <p:nvSpPr>
          <p:cNvPr id="8" name="TextBox 7">
            <a:extLst>
              <a:ext uri="{FF2B5EF4-FFF2-40B4-BE49-F238E27FC236}">
                <a16:creationId xmlns:a16="http://schemas.microsoft.com/office/drawing/2014/main" id="{15B7D045-E4F7-3D40-A3AD-1670D51A1CDA}"/>
              </a:ext>
            </a:extLst>
          </p:cNvPr>
          <p:cNvSpPr txBox="1"/>
          <p:nvPr/>
        </p:nvSpPr>
        <p:spPr>
          <a:xfrm>
            <a:off x="360485" y="2154690"/>
            <a:ext cx="11570677" cy="523220"/>
          </a:xfrm>
          <a:prstGeom prst="rect">
            <a:avLst/>
          </a:prstGeom>
          <a:noFill/>
        </p:spPr>
        <p:txBody>
          <a:bodyPr wrap="square" rtlCol="0">
            <a:spAutoFit/>
          </a:bodyPr>
          <a:lstStyle/>
          <a:p>
            <a:r>
              <a:rPr lang="en-US" sz="1400" dirty="0"/>
              <a:t>This “4L” Retrospective Template is created by Learnovative to help their participants to use in their projects. Anyone who is interested in using this template can feel free to download and use it.</a:t>
            </a:r>
          </a:p>
        </p:txBody>
      </p:sp>
      <p:sp>
        <p:nvSpPr>
          <p:cNvPr id="9" name="TextBox 8">
            <a:extLst>
              <a:ext uri="{FF2B5EF4-FFF2-40B4-BE49-F238E27FC236}">
                <a16:creationId xmlns:a16="http://schemas.microsoft.com/office/drawing/2014/main" id="{23514422-626A-2744-94F2-89EBBE940871}"/>
              </a:ext>
            </a:extLst>
          </p:cNvPr>
          <p:cNvSpPr txBox="1"/>
          <p:nvPr/>
        </p:nvSpPr>
        <p:spPr>
          <a:xfrm>
            <a:off x="439615" y="2762146"/>
            <a:ext cx="11491547" cy="4154984"/>
          </a:xfrm>
          <a:prstGeom prst="rect">
            <a:avLst/>
          </a:prstGeom>
          <a:noFill/>
        </p:spPr>
        <p:txBody>
          <a:bodyPr wrap="square" rtlCol="0">
            <a:spAutoFit/>
          </a:bodyPr>
          <a:lstStyle/>
          <a:p>
            <a:r>
              <a:rPr lang="en-US" b="1" dirty="0"/>
              <a:t>Steps to use the Template:</a:t>
            </a:r>
          </a:p>
          <a:p>
            <a:endParaRPr lang="en-US" dirty="0"/>
          </a:p>
          <a:p>
            <a:pPr marL="342900" indent="-342900">
              <a:buAutoNum type="arabicPeriod"/>
            </a:pPr>
            <a:r>
              <a:rPr lang="en-US" sz="1400" i="1" dirty="0"/>
              <a:t>Carry 4 different color post it notes packs along with some pens</a:t>
            </a:r>
          </a:p>
          <a:p>
            <a:pPr marL="342900" indent="-342900">
              <a:buAutoNum type="arabicPeriod"/>
            </a:pPr>
            <a:r>
              <a:rPr lang="en-US" sz="1400" i="1" dirty="0"/>
              <a:t>In a meeting room board prepare the template using marker pen as shown in Slide #2</a:t>
            </a:r>
          </a:p>
          <a:p>
            <a:pPr marL="342900" indent="-342900">
              <a:buAutoNum type="arabicPeriod"/>
            </a:pPr>
            <a:r>
              <a:rPr lang="en-US" sz="1400" i="1" dirty="0"/>
              <a:t>For each section in the template, keep one color blank post it note to tell the team which color post it is used for which section</a:t>
            </a:r>
          </a:p>
          <a:p>
            <a:pPr marL="342900" indent="-342900">
              <a:buAutoNum type="arabicPeriod"/>
            </a:pPr>
            <a:r>
              <a:rPr lang="en-US" sz="1400" i="1" dirty="0"/>
              <a:t>Display the data captured from the Sprint to the Developers and Product Owner</a:t>
            </a:r>
          </a:p>
          <a:p>
            <a:pPr marL="342900" indent="-342900">
              <a:buAutoNum type="arabicPeriod"/>
            </a:pPr>
            <a:r>
              <a:rPr lang="en-US" sz="1400" i="1" dirty="0"/>
              <a:t>Ask them to write below points on different color post it notes as per the color coding decided in Step 3 above</a:t>
            </a:r>
          </a:p>
          <a:p>
            <a:pPr marL="800100" lvl="1" indent="-342900">
              <a:buAutoNum type="arabicPeriod"/>
            </a:pPr>
            <a:r>
              <a:rPr lang="en-US" sz="1400" i="1" dirty="0"/>
              <a:t>What have you “LIKED” in this Sprint? </a:t>
            </a:r>
          </a:p>
          <a:p>
            <a:pPr marL="800100" lvl="1" indent="-342900">
              <a:buAutoNum type="arabicPeriod"/>
            </a:pPr>
            <a:r>
              <a:rPr lang="en-US" sz="1400" i="1" dirty="0"/>
              <a:t>What have you “LACKED” in this Sprint?</a:t>
            </a:r>
          </a:p>
          <a:p>
            <a:pPr marL="800100" lvl="1" indent="-342900">
              <a:buAutoNum type="arabicPeriod"/>
            </a:pPr>
            <a:r>
              <a:rPr lang="en-US" sz="1400" i="1" dirty="0"/>
              <a:t>What have you “LEARNED” in this Sprint?</a:t>
            </a:r>
          </a:p>
          <a:p>
            <a:pPr marL="800100" lvl="1" indent="-342900">
              <a:buAutoNum type="arabicPeriod"/>
            </a:pPr>
            <a:r>
              <a:rPr lang="en-US" sz="1400" i="1" dirty="0"/>
              <a:t>What have you “LONGED-FOR” in this Sprint?</a:t>
            </a:r>
          </a:p>
          <a:p>
            <a:pPr marL="342900" indent="-342900">
              <a:buAutoNum type="arabicPeriod"/>
            </a:pPr>
            <a:r>
              <a:rPr lang="en-US" sz="1400" i="1" dirty="0"/>
              <a:t>Once all team members write their points ask them to place the post it notes as per the color coding section</a:t>
            </a:r>
          </a:p>
          <a:p>
            <a:pPr marL="342900" indent="-342900">
              <a:buAutoNum type="arabicPeriod"/>
            </a:pPr>
            <a:r>
              <a:rPr lang="en-US" sz="1400" i="1" dirty="0"/>
              <a:t>Brainstorm all items and help them to come up with a list of 3 to 5 actionable improvements</a:t>
            </a:r>
          </a:p>
          <a:p>
            <a:pPr marL="342900" indent="-342900">
              <a:buAutoNum type="arabicPeriod"/>
            </a:pPr>
            <a:r>
              <a:rPr lang="en-US" sz="1400" i="1" dirty="0"/>
              <a:t>Take the commitment from the team to act on the identified improvements in the next Sprint</a:t>
            </a:r>
          </a:p>
          <a:p>
            <a:pPr marL="342900" indent="-342900">
              <a:buAutoNum type="arabicPeriod"/>
            </a:pPr>
            <a:r>
              <a:rPr lang="en-US" sz="1400" i="1" dirty="0"/>
              <a:t>Add the improvements identified to the next Sprint Backlog to remind the team to act on those improvements</a:t>
            </a:r>
          </a:p>
          <a:p>
            <a:endParaRPr lang="en-US" sz="1400" b="1" i="1" dirty="0"/>
          </a:p>
          <a:p>
            <a:r>
              <a:rPr lang="en-US" sz="1400" b="1" i="1" dirty="0"/>
              <a:t>You can find a sample 4L to give you an idea on how to conduct an effective Retrospective</a:t>
            </a:r>
            <a:endParaRPr lang="en-US" b="1" i="1" dirty="0"/>
          </a:p>
          <a:p>
            <a:pPr marL="342900" indent="-342900">
              <a:buAutoNum type="arabicPeriod"/>
            </a:pPr>
            <a:endParaRPr lang="en-US" dirty="0"/>
          </a:p>
        </p:txBody>
      </p:sp>
    </p:spTree>
    <p:extLst>
      <p:ext uri="{BB962C8B-B14F-4D97-AF65-F5344CB8AC3E}">
        <p14:creationId xmlns:p14="http://schemas.microsoft.com/office/powerpoint/2010/main" val="391328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96EDF-9B2D-BA49-94FC-4F20E7C36D7B}"/>
              </a:ext>
            </a:extLst>
          </p:cNvPr>
          <p:cNvSpPr/>
          <p:nvPr/>
        </p:nvSpPr>
        <p:spPr>
          <a:xfrm>
            <a:off x="202223" y="175846"/>
            <a:ext cx="11825654" cy="6515100"/>
          </a:xfrm>
          <a:prstGeom prst="rect">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F682C7F-8F8A-A041-A91F-0F0250700D41}"/>
              </a:ext>
            </a:extLst>
          </p:cNvPr>
          <p:cNvSpPr txBox="1"/>
          <p:nvPr/>
        </p:nvSpPr>
        <p:spPr>
          <a:xfrm>
            <a:off x="2061796" y="240649"/>
            <a:ext cx="8106508" cy="584775"/>
          </a:xfrm>
          <a:prstGeom prst="rect">
            <a:avLst/>
          </a:prstGeom>
          <a:noFill/>
        </p:spPr>
        <p:txBody>
          <a:bodyPr wrap="square" rtlCol="0">
            <a:spAutoFit/>
          </a:bodyPr>
          <a:lstStyle/>
          <a:p>
            <a:pPr algn="ctr"/>
            <a:r>
              <a:rPr lang="en-US" sz="3200" b="1" dirty="0">
                <a:solidFill>
                  <a:srgbClr val="5BCDF8"/>
                </a:solidFill>
                <a:latin typeface="AkayaKanadaka" panose="02010502080401010103" pitchFamily="2" charset="77"/>
                <a:cs typeface="AkayaKanadaka" panose="02010502080401010103" pitchFamily="2" charset="77"/>
              </a:rPr>
              <a:t>4L Retrospective Template</a:t>
            </a:r>
          </a:p>
        </p:txBody>
      </p:sp>
      <p:cxnSp>
        <p:nvCxnSpPr>
          <p:cNvPr id="8" name="Straight Connector 7">
            <a:extLst>
              <a:ext uri="{FF2B5EF4-FFF2-40B4-BE49-F238E27FC236}">
                <a16:creationId xmlns:a16="http://schemas.microsoft.com/office/drawing/2014/main" id="{0857BFAA-1A7D-7F46-80C7-40658C020A12}"/>
              </a:ext>
            </a:extLst>
          </p:cNvPr>
          <p:cNvCxnSpPr>
            <a:cxnSpLocks/>
          </p:cNvCxnSpPr>
          <p:nvPr/>
        </p:nvCxnSpPr>
        <p:spPr>
          <a:xfrm>
            <a:off x="3630083" y="757691"/>
            <a:ext cx="4969933" cy="569390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E39B8279-66A5-9D4F-A8D0-164AFC785F27}"/>
              </a:ext>
            </a:extLst>
          </p:cNvPr>
          <p:cNvSpPr/>
          <p:nvPr/>
        </p:nvSpPr>
        <p:spPr>
          <a:xfrm>
            <a:off x="3630083" y="757691"/>
            <a:ext cx="4969933" cy="5693909"/>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9AFA4E2E-289B-1C41-88DC-73345BB7C0EF}"/>
              </a:ext>
            </a:extLst>
          </p:cNvPr>
          <p:cNvCxnSpPr>
            <a:cxnSpLocks/>
          </p:cNvCxnSpPr>
          <p:nvPr/>
        </p:nvCxnSpPr>
        <p:spPr>
          <a:xfrm flipV="1">
            <a:off x="3630083" y="757691"/>
            <a:ext cx="4969933" cy="569390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Snip Single Corner Rectangle 13">
            <a:extLst>
              <a:ext uri="{FF2B5EF4-FFF2-40B4-BE49-F238E27FC236}">
                <a16:creationId xmlns:a16="http://schemas.microsoft.com/office/drawing/2014/main" id="{F3DCD93D-3D7E-FE4E-9352-FD3C77320D25}"/>
              </a:ext>
            </a:extLst>
          </p:cNvPr>
          <p:cNvSpPr/>
          <p:nvPr/>
        </p:nvSpPr>
        <p:spPr>
          <a:xfrm>
            <a:off x="5369982" y="825424"/>
            <a:ext cx="1490134" cy="381000"/>
          </a:xfrm>
          <a:prstGeom prst="snip1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LEARNED</a:t>
            </a:r>
          </a:p>
        </p:txBody>
      </p:sp>
      <p:sp>
        <p:nvSpPr>
          <p:cNvPr id="22" name="Snip Single Corner Rectangle 21">
            <a:extLst>
              <a:ext uri="{FF2B5EF4-FFF2-40B4-BE49-F238E27FC236}">
                <a16:creationId xmlns:a16="http://schemas.microsoft.com/office/drawing/2014/main" id="{FC49702A-D3F2-D947-AC6E-6DA54D1A4621}"/>
              </a:ext>
            </a:extLst>
          </p:cNvPr>
          <p:cNvSpPr/>
          <p:nvPr/>
        </p:nvSpPr>
        <p:spPr>
          <a:xfrm>
            <a:off x="5369982" y="6018138"/>
            <a:ext cx="1490134" cy="381000"/>
          </a:xfrm>
          <a:prstGeom prst="snip1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LIKED</a:t>
            </a:r>
          </a:p>
        </p:txBody>
      </p:sp>
      <p:sp>
        <p:nvSpPr>
          <p:cNvPr id="23" name="Snip Single Corner Rectangle 22">
            <a:extLst>
              <a:ext uri="{FF2B5EF4-FFF2-40B4-BE49-F238E27FC236}">
                <a16:creationId xmlns:a16="http://schemas.microsoft.com/office/drawing/2014/main" id="{D7DBBA0E-88CB-934D-9DD7-508795636749}"/>
              </a:ext>
            </a:extLst>
          </p:cNvPr>
          <p:cNvSpPr/>
          <p:nvPr/>
        </p:nvSpPr>
        <p:spPr>
          <a:xfrm>
            <a:off x="3710515" y="3414145"/>
            <a:ext cx="1490134" cy="381000"/>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LACKED</a:t>
            </a:r>
          </a:p>
        </p:txBody>
      </p:sp>
      <p:sp>
        <p:nvSpPr>
          <p:cNvPr id="24" name="Snip Single Corner Rectangle 23">
            <a:extLst>
              <a:ext uri="{FF2B5EF4-FFF2-40B4-BE49-F238E27FC236}">
                <a16:creationId xmlns:a16="http://schemas.microsoft.com/office/drawing/2014/main" id="{7EB8AB68-5898-AA47-AB50-6D15CA54AE4E}"/>
              </a:ext>
            </a:extLst>
          </p:cNvPr>
          <p:cNvSpPr/>
          <p:nvPr/>
        </p:nvSpPr>
        <p:spPr>
          <a:xfrm>
            <a:off x="7046382" y="3414145"/>
            <a:ext cx="1490134" cy="381000"/>
          </a:xfrm>
          <a:prstGeom prst="snip1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LONGED-FOR</a:t>
            </a:r>
          </a:p>
        </p:txBody>
      </p:sp>
      <p:sp>
        <p:nvSpPr>
          <p:cNvPr id="19" name="TextBox 18">
            <a:extLst>
              <a:ext uri="{FF2B5EF4-FFF2-40B4-BE49-F238E27FC236}">
                <a16:creationId xmlns:a16="http://schemas.microsoft.com/office/drawing/2014/main" id="{CBD94002-0EDD-0B4C-A3A8-863636885386}"/>
              </a:ext>
            </a:extLst>
          </p:cNvPr>
          <p:cNvSpPr txBox="1"/>
          <p:nvPr/>
        </p:nvSpPr>
        <p:spPr>
          <a:xfrm>
            <a:off x="5494865" y="3189146"/>
            <a:ext cx="1274071" cy="830997"/>
          </a:xfrm>
          <a:prstGeom prst="rect">
            <a:avLst/>
          </a:prstGeom>
          <a:solidFill>
            <a:schemeClr val="tx1"/>
          </a:solidFill>
        </p:spPr>
        <p:txBody>
          <a:bodyPr wrap="square" rtlCol="0">
            <a:spAutoFit/>
          </a:bodyPr>
          <a:lstStyle/>
          <a:p>
            <a:pPr algn="ctr"/>
            <a:r>
              <a:rPr lang="en-US" sz="1200" dirty="0">
                <a:solidFill>
                  <a:schemeClr val="bg1"/>
                </a:solidFill>
              </a:rPr>
              <a:t>What have you Learned/Liked/Lacked/Longed-for in This Sprint?</a:t>
            </a:r>
          </a:p>
        </p:txBody>
      </p:sp>
    </p:spTree>
    <p:extLst>
      <p:ext uri="{BB962C8B-B14F-4D97-AF65-F5344CB8AC3E}">
        <p14:creationId xmlns:p14="http://schemas.microsoft.com/office/powerpoint/2010/main" val="187205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96EDF-9B2D-BA49-94FC-4F20E7C36D7B}"/>
              </a:ext>
            </a:extLst>
          </p:cNvPr>
          <p:cNvSpPr/>
          <p:nvPr/>
        </p:nvSpPr>
        <p:spPr>
          <a:xfrm>
            <a:off x="202223" y="175846"/>
            <a:ext cx="11825654" cy="6515100"/>
          </a:xfrm>
          <a:prstGeom prst="rect">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F682C7F-8F8A-A041-A91F-0F0250700D41}"/>
              </a:ext>
            </a:extLst>
          </p:cNvPr>
          <p:cNvSpPr txBox="1"/>
          <p:nvPr/>
        </p:nvSpPr>
        <p:spPr>
          <a:xfrm>
            <a:off x="2061796" y="240649"/>
            <a:ext cx="8106508" cy="584775"/>
          </a:xfrm>
          <a:prstGeom prst="rect">
            <a:avLst/>
          </a:prstGeom>
          <a:noFill/>
        </p:spPr>
        <p:txBody>
          <a:bodyPr wrap="square" rtlCol="0">
            <a:spAutoFit/>
          </a:bodyPr>
          <a:lstStyle/>
          <a:p>
            <a:pPr algn="ctr"/>
            <a:r>
              <a:rPr lang="en-US" sz="3200" b="1" dirty="0">
                <a:solidFill>
                  <a:srgbClr val="5BCDF8"/>
                </a:solidFill>
                <a:latin typeface="AkayaKanadaka" panose="02010502080401010103" pitchFamily="2" charset="77"/>
                <a:cs typeface="AkayaKanadaka" panose="02010502080401010103" pitchFamily="2" charset="77"/>
              </a:rPr>
              <a:t>4L Retrospective Example</a:t>
            </a:r>
          </a:p>
        </p:txBody>
      </p:sp>
      <p:graphicFrame>
        <p:nvGraphicFramePr>
          <p:cNvPr id="5" name="Table 4">
            <a:extLst>
              <a:ext uri="{FF2B5EF4-FFF2-40B4-BE49-F238E27FC236}">
                <a16:creationId xmlns:a16="http://schemas.microsoft.com/office/drawing/2014/main" id="{465682C6-621C-1246-8D39-D47807175778}"/>
              </a:ext>
            </a:extLst>
          </p:cNvPr>
          <p:cNvGraphicFramePr>
            <a:graphicFrameLocks noGrp="1"/>
          </p:cNvGraphicFramePr>
          <p:nvPr>
            <p:extLst>
              <p:ext uri="{D42A27DB-BD31-4B8C-83A1-F6EECF244321}">
                <p14:modId xmlns:p14="http://schemas.microsoft.com/office/powerpoint/2010/main" val="28436470"/>
              </p:ext>
            </p:extLst>
          </p:nvPr>
        </p:nvGraphicFramePr>
        <p:xfrm>
          <a:off x="9124940" y="1863676"/>
          <a:ext cx="2716444" cy="2926080"/>
        </p:xfrm>
        <a:graphic>
          <a:graphicData uri="http://schemas.openxmlformats.org/drawingml/2006/table">
            <a:tbl>
              <a:tblPr firstRow="1" bandRow="1">
                <a:tableStyleId>{5C22544A-7EE6-4342-B048-85BDC9FD1C3A}</a:tableStyleId>
              </a:tblPr>
              <a:tblGrid>
                <a:gridCol w="2716444">
                  <a:extLst>
                    <a:ext uri="{9D8B030D-6E8A-4147-A177-3AD203B41FA5}">
                      <a16:colId xmlns:a16="http://schemas.microsoft.com/office/drawing/2014/main" val="2341705420"/>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Actionable Improvements Selected</a:t>
                      </a:r>
                    </a:p>
                  </a:txBody>
                  <a:tcPr/>
                </a:tc>
                <a:extLst>
                  <a:ext uri="{0D108BD9-81ED-4DB2-BD59-A6C34878D82A}">
                    <a16:rowId xmlns:a16="http://schemas.microsoft.com/office/drawing/2014/main" val="1171242141"/>
                  </a:ext>
                </a:extLst>
              </a:tr>
              <a:tr h="370840">
                <a:tc>
                  <a:txBody>
                    <a:bodyPr/>
                    <a:lstStyle/>
                    <a:p>
                      <a:r>
                        <a:rPr lang="en-US" sz="1400" dirty="0"/>
                        <a:t>1. Prepare a process to get timely approvals</a:t>
                      </a:r>
                    </a:p>
                  </a:txBody>
                  <a:tcPr/>
                </a:tc>
                <a:extLst>
                  <a:ext uri="{0D108BD9-81ED-4DB2-BD59-A6C34878D82A}">
                    <a16:rowId xmlns:a16="http://schemas.microsoft.com/office/drawing/2014/main" val="2247416911"/>
                  </a:ext>
                </a:extLst>
              </a:tr>
              <a:tr h="370840">
                <a:tc>
                  <a:txBody>
                    <a:bodyPr/>
                    <a:lstStyle/>
                    <a:p>
                      <a:r>
                        <a:rPr lang="en-US" sz="1400" dirty="0"/>
                        <a:t>2. Create a backup Development environment</a:t>
                      </a:r>
                    </a:p>
                  </a:txBody>
                  <a:tcPr/>
                </a:tc>
                <a:extLst>
                  <a:ext uri="{0D108BD9-81ED-4DB2-BD59-A6C34878D82A}">
                    <a16:rowId xmlns:a16="http://schemas.microsoft.com/office/drawing/2014/main" val="2760289244"/>
                  </a:ext>
                </a:extLst>
              </a:tr>
              <a:tr h="370840">
                <a:tc>
                  <a:txBody>
                    <a:bodyPr/>
                    <a:lstStyle/>
                    <a:p>
                      <a:r>
                        <a:rPr lang="en-US" sz="1400" dirty="0"/>
                        <a:t>3. Plan to implement continuous integration and continuous delivery pipeline</a:t>
                      </a:r>
                    </a:p>
                  </a:txBody>
                  <a:tcPr/>
                </a:tc>
                <a:extLst>
                  <a:ext uri="{0D108BD9-81ED-4DB2-BD59-A6C34878D82A}">
                    <a16:rowId xmlns:a16="http://schemas.microsoft.com/office/drawing/2014/main" val="2346605212"/>
                  </a:ext>
                </a:extLst>
              </a:tr>
              <a:tr h="370840">
                <a:tc>
                  <a:txBody>
                    <a:bodyPr/>
                    <a:lstStyle/>
                    <a:p>
                      <a:r>
                        <a:rPr lang="en-US" sz="1400" dirty="0"/>
                        <a:t>4. Conduct Root cause analysis for severe impediments</a:t>
                      </a:r>
                    </a:p>
                  </a:txBody>
                  <a:tcPr/>
                </a:tc>
                <a:extLst>
                  <a:ext uri="{0D108BD9-81ED-4DB2-BD59-A6C34878D82A}">
                    <a16:rowId xmlns:a16="http://schemas.microsoft.com/office/drawing/2014/main" val="1421374691"/>
                  </a:ext>
                </a:extLst>
              </a:tr>
            </a:tbl>
          </a:graphicData>
        </a:graphic>
      </p:graphicFrame>
      <p:sp>
        <p:nvSpPr>
          <p:cNvPr id="7" name="Right Arrow 6">
            <a:extLst>
              <a:ext uri="{FF2B5EF4-FFF2-40B4-BE49-F238E27FC236}">
                <a16:creationId xmlns:a16="http://schemas.microsoft.com/office/drawing/2014/main" id="{66D3A9DC-C234-FB4F-9761-57B197AA67AA}"/>
              </a:ext>
            </a:extLst>
          </p:cNvPr>
          <p:cNvSpPr/>
          <p:nvPr/>
        </p:nvSpPr>
        <p:spPr>
          <a:xfrm>
            <a:off x="6574768" y="2381389"/>
            <a:ext cx="2514341" cy="228259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From the points from the left, the Team has identified these improvements </a:t>
            </a:r>
          </a:p>
        </p:txBody>
      </p:sp>
      <p:cxnSp>
        <p:nvCxnSpPr>
          <p:cNvPr id="33" name="Straight Connector 32">
            <a:extLst>
              <a:ext uri="{FF2B5EF4-FFF2-40B4-BE49-F238E27FC236}">
                <a16:creationId xmlns:a16="http://schemas.microsoft.com/office/drawing/2014/main" id="{F1014D7A-CBF6-D641-AE58-EE2E87F483FF}"/>
              </a:ext>
            </a:extLst>
          </p:cNvPr>
          <p:cNvCxnSpPr>
            <a:cxnSpLocks/>
          </p:cNvCxnSpPr>
          <p:nvPr/>
        </p:nvCxnSpPr>
        <p:spPr>
          <a:xfrm>
            <a:off x="404273" y="757691"/>
            <a:ext cx="6030394" cy="569390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E5CC13FD-D3D3-6B40-88FD-7884F3A96E57}"/>
              </a:ext>
            </a:extLst>
          </p:cNvPr>
          <p:cNvSpPr/>
          <p:nvPr/>
        </p:nvSpPr>
        <p:spPr>
          <a:xfrm>
            <a:off x="404273" y="757691"/>
            <a:ext cx="6030394" cy="5693909"/>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E9254D01-1950-9F48-A2D8-34F7F23559B7}"/>
              </a:ext>
            </a:extLst>
          </p:cNvPr>
          <p:cNvCxnSpPr>
            <a:cxnSpLocks/>
          </p:cNvCxnSpPr>
          <p:nvPr/>
        </p:nvCxnSpPr>
        <p:spPr>
          <a:xfrm flipV="1">
            <a:off x="404273" y="825424"/>
            <a:ext cx="6030394" cy="56261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Snip Single Corner Rectangle 35">
            <a:extLst>
              <a:ext uri="{FF2B5EF4-FFF2-40B4-BE49-F238E27FC236}">
                <a16:creationId xmlns:a16="http://schemas.microsoft.com/office/drawing/2014/main" id="{CF52DC07-95A2-7E4B-9529-1D9F6821A09B}"/>
              </a:ext>
            </a:extLst>
          </p:cNvPr>
          <p:cNvSpPr/>
          <p:nvPr/>
        </p:nvSpPr>
        <p:spPr>
          <a:xfrm>
            <a:off x="2674402" y="824436"/>
            <a:ext cx="1490134" cy="381000"/>
          </a:xfrm>
          <a:prstGeom prst="snip1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LEARNED</a:t>
            </a:r>
          </a:p>
        </p:txBody>
      </p:sp>
      <p:sp>
        <p:nvSpPr>
          <p:cNvPr id="37" name="Snip Single Corner Rectangle 36">
            <a:extLst>
              <a:ext uri="{FF2B5EF4-FFF2-40B4-BE49-F238E27FC236}">
                <a16:creationId xmlns:a16="http://schemas.microsoft.com/office/drawing/2014/main" id="{72057AB2-FAE5-D24A-B373-DF80E3304F98}"/>
              </a:ext>
            </a:extLst>
          </p:cNvPr>
          <p:cNvSpPr/>
          <p:nvPr/>
        </p:nvSpPr>
        <p:spPr>
          <a:xfrm>
            <a:off x="2674402" y="6020786"/>
            <a:ext cx="1490134" cy="381000"/>
          </a:xfrm>
          <a:prstGeom prst="snip1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LIKED</a:t>
            </a:r>
          </a:p>
        </p:txBody>
      </p:sp>
      <p:sp>
        <p:nvSpPr>
          <p:cNvPr id="38" name="Snip Single Corner Rectangle 37">
            <a:extLst>
              <a:ext uri="{FF2B5EF4-FFF2-40B4-BE49-F238E27FC236}">
                <a16:creationId xmlns:a16="http://schemas.microsoft.com/office/drawing/2014/main" id="{28E1E29A-6217-0B4E-9C6A-A66C19CDF772}"/>
              </a:ext>
            </a:extLst>
          </p:cNvPr>
          <p:cNvSpPr/>
          <p:nvPr/>
        </p:nvSpPr>
        <p:spPr>
          <a:xfrm>
            <a:off x="467771" y="3414145"/>
            <a:ext cx="1490134" cy="381000"/>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LACKED</a:t>
            </a:r>
          </a:p>
        </p:txBody>
      </p:sp>
      <p:sp>
        <p:nvSpPr>
          <p:cNvPr id="39" name="Snip Single Corner Rectangle 38">
            <a:extLst>
              <a:ext uri="{FF2B5EF4-FFF2-40B4-BE49-F238E27FC236}">
                <a16:creationId xmlns:a16="http://schemas.microsoft.com/office/drawing/2014/main" id="{EDB1C77A-739D-7845-B9C1-C032A52D8BD3}"/>
              </a:ext>
            </a:extLst>
          </p:cNvPr>
          <p:cNvSpPr/>
          <p:nvPr/>
        </p:nvSpPr>
        <p:spPr>
          <a:xfrm>
            <a:off x="4895839" y="3414145"/>
            <a:ext cx="1490134" cy="381000"/>
          </a:xfrm>
          <a:prstGeom prst="snip1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LONGED-FOR</a:t>
            </a:r>
          </a:p>
        </p:txBody>
      </p:sp>
      <p:sp>
        <p:nvSpPr>
          <p:cNvPr id="40" name="TextBox 39">
            <a:extLst>
              <a:ext uri="{FF2B5EF4-FFF2-40B4-BE49-F238E27FC236}">
                <a16:creationId xmlns:a16="http://schemas.microsoft.com/office/drawing/2014/main" id="{8CB2146A-269D-754B-BE90-47E565952DA6}"/>
              </a:ext>
            </a:extLst>
          </p:cNvPr>
          <p:cNvSpPr txBox="1"/>
          <p:nvPr/>
        </p:nvSpPr>
        <p:spPr>
          <a:xfrm>
            <a:off x="2782434" y="3189146"/>
            <a:ext cx="1274071" cy="830997"/>
          </a:xfrm>
          <a:prstGeom prst="rect">
            <a:avLst/>
          </a:prstGeom>
          <a:solidFill>
            <a:schemeClr val="tx1"/>
          </a:solidFill>
        </p:spPr>
        <p:txBody>
          <a:bodyPr wrap="square" rtlCol="0">
            <a:spAutoFit/>
          </a:bodyPr>
          <a:lstStyle/>
          <a:p>
            <a:pPr algn="ctr"/>
            <a:r>
              <a:rPr lang="en-US" sz="1200" dirty="0">
                <a:solidFill>
                  <a:schemeClr val="bg1"/>
                </a:solidFill>
              </a:rPr>
              <a:t>What have you Learned/Liked/Lacked/Longed-for in This Sprint?</a:t>
            </a:r>
          </a:p>
        </p:txBody>
      </p:sp>
      <p:sp>
        <p:nvSpPr>
          <p:cNvPr id="41" name="Snip Single Corner Rectangle 40">
            <a:extLst>
              <a:ext uri="{FF2B5EF4-FFF2-40B4-BE49-F238E27FC236}">
                <a16:creationId xmlns:a16="http://schemas.microsoft.com/office/drawing/2014/main" id="{EED3FE01-57C1-A840-A8B7-0DDA9DAEF955}"/>
              </a:ext>
            </a:extLst>
          </p:cNvPr>
          <p:cNvSpPr/>
          <p:nvPr/>
        </p:nvSpPr>
        <p:spPr>
          <a:xfrm>
            <a:off x="2872708" y="4622116"/>
            <a:ext cx="949331" cy="381000"/>
          </a:xfrm>
          <a:prstGeom prst="snip1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a:solidFill>
                  <a:schemeClr val="tx1"/>
                </a:solidFill>
              </a:rPr>
              <a:t>Teamwork</a:t>
            </a:r>
            <a:endParaRPr lang="en-US" sz="1200" dirty="0">
              <a:solidFill>
                <a:schemeClr val="tx1"/>
              </a:solidFill>
            </a:endParaRPr>
          </a:p>
        </p:txBody>
      </p:sp>
      <p:sp>
        <p:nvSpPr>
          <p:cNvPr id="42" name="Snip Single Corner Rectangle 41">
            <a:extLst>
              <a:ext uri="{FF2B5EF4-FFF2-40B4-BE49-F238E27FC236}">
                <a16:creationId xmlns:a16="http://schemas.microsoft.com/office/drawing/2014/main" id="{3E2EFD7F-3B36-F841-B374-9F63BEABED12}"/>
              </a:ext>
            </a:extLst>
          </p:cNvPr>
          <p:cNvSpPr/>
          <p:nvPr/>
        </p:nvSpPr>
        <p:spPr>
          <a:xfrm>
            <a:off x="2803692" y="5381265"/>
            <a:ext cx="1087365" cy="381000"/>
          </a:xfrm>
          <a:prstGeom prst="snip1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Collaboration</a:t>
            </a:r>
          </a:p>
        </p:txBody>
      </p:sp>
      <p:sp>
        <p:nvSpPr>
          <p:cNvPr id="43" name="Snip Single Corner Rectangle 42">
            <a:extLst>
              <a:ext uri="{FF2B5EF4-FFF2-40B4-BE49-F238E27FC236}">
                <a16:creationId xmlns:a16="http://schemas.microsoft.com/office/drawing/2014/main" id="{ADDC76C0-93DB-5A45-94E7-BA910A9AB3FF}"/>
              </a:ext>
            </a:extLst>
          </p:cNvPr>
          <p:cNvSpPr/>
          <p:nvPr/>
        </p:nvSpPr>
        <p:spPr>
          <a:xfrm>
            <a:off x="4210826" y="5418276"/>
            <a:ext cx="1087365" cy="512503"/>
          </a:xfrm>
          <a:prstGeom prst="snip1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Achieved the Sprint Goal</a:t>
            </a:r>
          </a:p>
        </p:txBody>
      </p:sp>
      <p:sp>
        <p:nvSpPr>
          <p:cNvPr id="44" name="Snip Single Corner Rectangle 43">
            <a:extLst>
              <a:ext uri="{FF2B5EF4-FFF2-40B4-BE49-F238E27FC236}">
                <a16:creationId xmlns:a16="http://schemas.microsoft.com/office/drawing/2014/main" id="{A71AB59A-553D-BA43-A738-9397061BAE82}"/>
              </a:ext>
            </a:extLst>
          </p:cNvPr>
          <p:cNvSpPr/>
          <p:nvPr/>
        </p:nvSpPr>
        <p:spPr>
          <a:xfrm>
            <a:off x="1414222" y="5593133"/>
            <a:ext cx="1087365" cy="731876"/>
          </a:xfrm>
          <a:prstGeom prst="snip1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Team members helped each other</a:t>
            </a:r>
          </a:p>
        </p:txBody>
      </p:sp>
      <p:sp>
        <p:nvSpPr>
          <p:cNvPr id="45" name="Snip Single Corner Rectangle 44">
            <a:extLst>
              <a:ext uri="{FF2B5EF4-FFF2-40B4-BE49-F238E27FC236}">
                <a16:creationId xmlns:a16="http://schemas.microsoft.com/office/drawing/2014/main" id="{FFCA431E-17DE-974C-9BEE-CDB048F69FB8}"/>
              </a:ext>
            </a:extLst>
          </p:cNvPr>
          <p:cNvSpPr/>
          <p:nvPr/>
        </p:nvSpPr>
        <p:spPr>
          <a:xfrm>
            <a:off x="544374" y="1886778"/>
            <a:ext cx="1055826" cy="446067"/>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bg1"/>
                </a:solidFill>
              </a:rPr>
              <a:t>Backup Dev environment</a:t>
            </a:r>
          </a:p>
        </p:txBody>
      </p:sp>
      <p:sp>
        <p:nvSpPr>
          <p:cNvPr id="46" name="Snip Single Corner Rectangle 45">
            <a:extLst>
              <a:ext uri="{FF2B5EF4-FFF2-40B4-BE49-F238E27FC236}">
                <a16:creationId xmlns:a16="http://schemas.microsoft.com/office/drawing/2014/main" id="{771B0FC0-3E2D-C94C-9903-EFBF381DCEFE}"/>
              </a:ext>
            </a:extLst>
          </p:cNvPr>
          <p:cNvSpPr/>
          <p:nvPr/>
        </p:nvSpPr>
        <p:spPr>
          <a:xfrm>
            <a:off x="1005970" y="2616148"/>
            <a:ext cx="1055826" cy="446067"/>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bg1"/>
                </a:solidFill>
              </a:rPr>
              <a:t>Timely approvals</a:t>
            </a:r>
          </a:p>
        </p:txBody>
      </p:sp>
      <p:sp>
        <p:nvSpPr>
          <p:cNvPr id="47" name="Snip Single Corner Rectangle 46">
            <a:extLst>
              <a:ext uri="{FF2B5EF4-FFF2-40B4-BE49-F238E27FC236}">
                <a16:creationId xmlns:a16="http://schemas.microsoft.com/office/drawing/2014/main" id="{3D65ECCF-5F12-8A4B-BFAB-1BECF42C5F59}"/>
              </a:ext>
            </a:extLst>
          </p:cNvPr>
          <p:cNvSpPr/>
          <p:nvPr/>
        </p:nvSpPr>
        <p:spPr>
          <a:xfrm>
            <a:off x="544374" y="4165657"/>
            <a:ext cx="1272980" cy="670071"/>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bg1"/>
                </a:solidFill>
              </a:rPr>
              <a:t>Impediments took long time to resolve</a:t>
            </a:r>
          </a:p>
        </p:txBody>
      </p:sp>
      <p:sp>
        <p:nvSpPr>
          <p:cNvPr id="48" name="Snip Single Corner Rectangle 47">
            <a:extLst>
              <a:ext uri="{FF2B5EF4-FFF2-40B4-BE49-F238E27FC236}">
                <a16:creationId xmlns:a16="http://schemas.microsoft.com/office/drawing/2014/main" id="{969CD358-AC24-0E4F-80D5-F00C8D8D1FAC}"/>
              </a:ext>
            </a:extLst>
          </p:cNvPr>
          <p:cNvSpPr/>
          <p:nvPr/>
        </p:nvSpPr>
        <p:spPr>
          <a:xfrm>
            <a:off x="2848931" y="2428134"/>
            <a:ext cx="1141076" cy="381000"/>
          </a:xfrm>
          <a:prstGeom prst="snip1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Test Automation</a:t>
            </a:r>
          </a:p>
        </p:txBody>
      </p:sp>
      <p:sp>
        <p:nvSpPr>
          <p:cNvPr id="49" name="Snip Single Corner Rectangle 48">
            <a:extLst>
              <a:ext uri="{FF2B5EF4-FFF2-40B4-BE49-F238E27FC236}">
                <a16:creationId xmlns:a16="http://schemas.microsoft.com/office/drawing/2014/main" id="{DDC92ADC-A260-FA4E-AB3C-B75B93B08C33}"/>
              </a:ext>
            </a:extLst>
          </p:cNvPr>
          <p:cNvSpPr/>
          <p:nvPr/>
        </p:nvSpPr>
        <p:spPr>
          <a:xfrm>
            <a:off x="2061796" y="1686604"/>
            <a:ext cx="1086833" cy="440543"/>
          </a:xfrm>
          <a:prstGeom prst="snip1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Code Review analysis Tool</a:t>
            </a:r>
          </a:p>
        </p:txBody>
      </p:sp>
      <p:sp>
        <p:nvSpPr>
          <p:cNvPr id="50" name="Snip Single Corner Rectangle 49">
            <a:extLst>
              <a:ext uri="{FF2B5EF4-FFF2-40B4-BE49-F238E27FC236}">
                <a16:creationId xmlns:a16="http://schemas.microsoft.com/office/drawing/2014/main" id="{90D19AD4-8365-6242-9619-1E6F3B027622}"/>
              </a:ext>
            </a:extLst>
          </p:cNvPr>
          <p:cNvSpPr/>
          <p:nvPr/>
        </p:nvSpPr>
        <p:spPr>
          <a:xfrm>
            <a:off x="3660617" y="1565712"/>
            <a:ext cx="1106094" cy="381000"/>
          </a:xfrm>
          <a:prstGeom prst="snip1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New modules of the Product</a:t>
            </a:r>
          </a:p>
        </p:txBody>
      </p:sp>
      <p:sp>
        <p:nvSpPr>
          <p:cNvPr id="51" name="Snip Single Corner Rectangle 50">
            <a:extLst>
              <a:ext uri="{FF2B5EF4-FFF2-40B4-BE49-F238E27FC236}">
                <a16:creationId xmlns:a16="http://schemas.microsoft.com/office/drawing/2014/main" id="{AEA87C9C-00D2-DD40-B30A-37B0CE69B61C}"/>
              </a:ext>
            </a:extLst>
          </p:cNvPr>
          <p:cNvSpPr/>
          <p:nvPr/>
        </p:nvSpPr>
        <p:spPr>
          <a:xfrm>
            <a:off x="5298191" y="1994126"/>
            <a:ext cx="1009640" cy="381000"/>
          </a:xfrm>
          <a:prstGeom prst="snip1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CI CD Pipeline</a:t>
            </a:r>
          </a:p>
        </p:txBody>
      </p:sp>
      <p:sp>
        <p:nvSpPr>
          <p:cNvPr id="52" name="Snip Single Corner Rectangle 51">
            <a:extLst>
              <a:ext uri="{FF2B5EF4-FFF2-40B4-BE49-F238E27FC236}">
                <a16:creationId xmlns:a16="http://schemas.microsoft.com/office/drawing/2014/main" id="{0856E2D6-D051-0747-A23D-84B3021C3939}"/>
              </a:ext>
            </a:extLst>
          </p:cNvPr>
          <p:cNvSpPr/>
          <p:nvPr/>
        </p:nvSpPr>
        <p:spPr>
          <a:xfrm>
            <a:off x="4695672" y="2616148"/>
            <a:ext cx="1265920" cy="573955"/>
          </a:xfrm>
          <a:prstGeom prst="snip1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Automated Regression Test Suite</a:t>
            </a:r>
          </a:p>
        </p:txBody>
      </p:sp>
      <p:sp>
        <p:nvSpPr>
          <p:cNvPr id="53" name="Snip Single Corner Rectangle 52">
            <a:extLst>
              <a:ext uri="{FF2B5EF4-FFF2-40B4-BE49-F238E27FC236}">
                <a16:creationId xmlns:a16="http://schemas.microsoft.com/office/drawing/2014/main" id="{52A50983-A8A4-F04F-8393-0C57BE4440D5}"/>
              </a:ext>
            </a:extLst>
          </p:cNvPr>
          <p:cNvSpPr/>
          <p:nvPr/>
        </p:nvSpPr>
        <p:spPr>
          <a:xfrm>
            <a:off x="4695672" y="4048161"/>
            <a:ext cx="1265920" cy="573955"/>
          </a:xfrm>
          <a:prstGeom prst="snip1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Team outing</a:t>
            </a:r>
          </a:p>
        </p:txBody>
      </p:sp>
    </p:spTree>
    <p:extLst>
      <p:ext uri="{BB962C8B-B14F-4D97-AF65-F5344CB8AC3E}">
        <p14:creationId xmlns:p14="http://schemas.microsoft.com/office/powerpoint/2010/main" val="1531219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404</Words>
  <Application>Microsoft Macintosh PowerPoint</Application>
  <PresentationFormat>Widescreen</PresentationFormat>
  <Paragraphs>50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AkayaKanadaka</vt: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vijay bandaru</dc:creator>
  <cp:lastModifiedBy>vijay bandaru</cp:lastModifiedBy>
  <cp:revision>13</cp:revision>
  <dcterms:created xsi:type="dcterms:W3CDTF">2023-09-20T10:15:52Z</dcterms:created>
  <dcterms:modified xsi:type="dcterms:W3CDTF">2023-09-22T01:18:24Z</dcterms:modified>
</cp:coreProperties>
</file>