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CD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39"/>
    <p:restoredTop sz="94157"/>
  </p:normalViewPr>
  <p:slideViewPr>
    <p:cSldViewPr snapToGrid="0" snapToObjects="1">
      <p:cViewPr varScale="1">
        <p:scale>
          <a:sx n="150" d="100"/>
          <a:sy n="150" d="100"/>
        </p:scale>
        <p:origin x="4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36892-0C47-BB45-9259-3C694FF13D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A06DB0-05DF-D34E-BE8F-222CFAAC38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78C8A4-4F62-BA4C-9E1F-13443ED95867}"/>
              </a:ext>
            </a:extLst>
          </p:cNvPr>
          <p:cNvSpPr>
            <a:spLocks noGrp="1"/>
          </p:cNvSpPr>
          <p:nvPr>
            <p:ph type="dt" sz="half" idx="10"/>
          </p:nvPr>
        </p:nvSpPr>
        <p:spPr/>
        <p:txBody>
          <a:bodyPr/>
          <a:lstStyle/>
          <a:p>
            <a:fld id="{1B05829C-B282-6E4B-8813-DEE12742E553}" type="datetimeFigureOut">
              <a:rPr lang="en-US" smtClean="0"/>
              <a:t>9/21/23</a:t>
            </a:fld>
            <a:endParaRPr lang="en-US"/>
          </a:p>
        </p:txBody>
      </p:sp>
      <p:sp>
        <p:nvSpPr>
          <p:cNvPr id="5" name="Footer Placeholder 4">
            <a:extLst>
              <a:ext uri="{FF2B5EF4-FFF2-40B4-BE49-F238E27FC236}">
                <a16:creationId xmlns:a16="http://schemas.microsoft.com/office/drawing/2014/main" id="{BC487812-6076-1A42-A724-4AB5856A6E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2A70C4-9351-434B-9E33-864414CF7890}"/>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449756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5FE6E-D902-7A4D-9E85-E754430399A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EB53FEC-A503-F740-88D3-A54A4C993A1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6C67C3-80DD-854C-B840-20862E60DD7C}"/>
              </a:ext>
            </a:extLst>
          </p:cNvPr>
          <p:cNvSpPr>
            <a:spLocks noGrp="1"/>
          </p:cNvSpPr>
          <p:nvPr>
            <p:ph type="dt" sz="half" idx="10"/>
          </p:nvPr>
        </p:nvSpPr>
        <p:spPr/>
        <p:txBody>
          <a:bodyPr/>
          <a:lstStyle/>
          <a:p>
            <a:fld id="{1B05829C-B282-6E4B-8813-DEE12742E553}" type="datetimeFigureOut">
              <a:rPr lang="en-US" smtClean="0"/>
              <a:t>9/21/23</a:t>
            </a:fld>
            <a:endParaRPr lang="en-US"/>
          </a:p>
        </p:txBody>
      </p:sp>
      <p:sp>
        <p:nvSpPr>
          <p:cNvPr id="5" name="Footer Placeholder 4">
            <a:extLst>
              <a:ext uri="{FF2B5EF4-FFF2-40B4-BE49-F238E27FC236}">
                <a16:creationId xmlns:a16="http://schemas.microsoft.com/office/drawing/2014/main" id="{D7BB0DF0-F086-7D4E-841B-C5A4E9D25C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C1DF9A-BD97-AB4E-859A-156A2E0C57EB}"/>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1388453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D32CCF-86D2-8346-840F-B8CB3107EE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88852B-A86E-3145-8CFE-C475D447DBE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6B8C7-3596-7D40-A80D-519436F16F9E}"/>
              </a:ext>
            </a:extLst>
          </p:cNvPr>
          <p:cNvSpPr>
            <a:spLocks noGrp="1"/>
          </p:cNvSpPr>
          <p:nvPr>
            <p:ph type="dt" sz="half" idx="10"/>
          </p:nvPr>
        </p:nvSpPr>
        <p:spPr/>
        <p:txBody>
          <a:bodyPr/>
          <a:lstStyle/>
          <a:p>
            <a:fld id="{1B05829C-B282-6E4B-8813-DEE12742E553}" type="datetimeFigureOut">
              <a:rPr lang="en-US" smtClean="0"/>
              <a:t>9/21/23</a:t>
            </a:fld>
            <a:endParaRPr lang="en-US"/>
          </a:p>
        </p:txBody>
      </p:sp>
      <p:sp>
        <p:nvSpPr>
          <p:cNvPr id="5" name="Footer Placeholder 4">
            <a:extLst>
              <a:ext uri="{FF2B5EF4-FFF2-40B4-BE49-F238E27FC236}">
                <a16:creationId xmlns:a16="http://schemas.microsoft.com/office/drawing/2014/main" id="{F6EDAA20-FECD-A84B-85C0-14A165EC4A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BEA751-60D2-4C4A-A0DC-32ED9C488D6F}"/>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1075968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96F06-5D9B-194C-BEF5-75DAFFF65E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71A7E6-6998-7D46-8CEB-4D30DF841A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65B1D5-1ADE-1F4A-B989-A1C41DC59D20}"/>
              </a:ext>
            </a:extLst>
          </p:cNvPr>
          <p:cNvSpPr>
            <a:spLocks noGrp="1"/>
          </p:cNvSpPr>
          <p:nvPr>
            <p:ph type="dt" sz="half" idx="10"/>
          </p:nvPr>
        </p:nvSpPr>
        <p:spPr/>
        <p:txBody>
          <a:bodyPr/>
          <a:lstStyle/>
          <a:p>
            <a:fld id="{1B05829C-B282-6E4B-8813-DEE12742E553}" type="datetimeFigureOut">
              <a:rPr lang="en-US" smtClean="0"/>
              <a:t>9/21/23</a:t>
            </a:fld>
            <a:endParaRPr lang="en-US"/>
          </a:p>
        </p:txBody>
      </p:sp>
      <p:sp>
        <p:nvSpPr>
          <p:cNvPr id="5" name="Footer Placeholder 4">
            <a:extLst>
              <a:ext uri="{FF2B5EF4-FFF2-40B4-BE49-F238E27FC236}">
                <a16:creationId xmlns:a16="http://schemas.microsoft.com/office/drawing/2014/main" id="{1B4CDDF6-0C18-964C-9B39-7DFD1E138B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35A2C2-9F58-1A46-B90A-610D48BF7247}"/>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254594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75138-D75F-4142-B4D4-1CECCADE9A4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1F1FB4-2E3C-2B4F-8184-BD45B2D7FC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8C2A520-FA40-D842-8624-E1A38F8CAAE6}"/>
              </a:ext>
            </a:extLst>
          </p:cNvPr>
          <p:cNvSpPr>
            <a:spLocks noGrp="1"/>
          </p:cNvSpPr>
          <p:nvPr>
            <p:ph type="dt" sz="half" idx="10"/>
          </p:nvPr>
        </p:nvSpPr>
        <p:spPr/>
        <p:txBody>
          <a:bodyPr/>
          <a:lstStyle/>
          <a:p>
            <a:fld id="{1B05829C-B282-6E4B-8813-DEE12742E553}" type="datetimeFigureOut">
              <a:rPr lang="en-US" smtClean="0"/>
              <a:t>9/21/23</a:t>
            </a:fld>
            <a:endParaRPr lang="en-US"/>
          </a:p>
        </p:txBody>
      </p:sp>
      <p:sp>
        <p:nvSpPr>
          <p:cNvPr id="5" name="Footer Placeholder 4">
            <a:extLst>
              <a:ext uri="{FF2B5EF4-FFF2-40B4-BE49-F238E27FC236}">
                <a16:creationId xmlns:a16="http://schemas.microsoft.com/office/drawing/2014/main" id="{71592366-26E0-3846-B1B3-6846B5818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E23B20-9148-2944-8DA4-04FF44A4C66A}"/>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1934184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227A4-3E12-4945-9BEF-16ACCC5FE6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005AB0-652A-BE45-B6E9-E7F6500812B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3D6D29-2C87-714C-93C4-D722F9E2C11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AD4240-80F0-A34E-A933-5ACC5D8BFBB4}"/>
              </a:ext>
            </a:extLst>
          </p:cNvPr>
          <p:cNvSpPr>
            <a:spLocks noGrp="1"/>
          </p:cNvSpPr>
          <p:nvPr>
            <p:ph type="dt" sz="half" idx="10"/>
          </p:nvPr>
        </p:nvSpPr>
        <p:spPr/>
        <p:txBody>
          <a:bodyPr/>
          <a:lstStyle/>
          <a:p>
            <a:fld id="{1B05829C-B282-6E4B-8813-DEE12742E553}" type="datetimeFigureOut">
              <a:rPr lang="en-US" smtClean="0"/>
              <a:t>9/21/23</a:t>
            </a:fld>
            <a:endParaRPr lang="en-US"/>
          </a:p>
        </p:txBody>
      </p:sp>
      <p:sp>
        <p:nvSpPr>
          <p:cNvPr id="6" name="Footer Placeholder 5">
            <a:extLst>
              <a:ext uri="{FF2B5EF4-FFF2-40B4-BE49-F238E27FC236}">
                <a16:creationId xmlns:a16="http://schemas.microsoft.com/office/drawing/2014/main" id="{EB2B4273-73DC-0643-94BE-F185508D65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0F9303-C20F-9944-A633-9AEFF4A39C75}"/>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1111604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8437C-E34A-244A-9CC6-EE6A5DC3D5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64632E-07EE-A245-B745-E318637CA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F61C2D8-D084-0F40-86D4-8108463C966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2D7B61-83CD-7B40-97A2-C66202F86B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18436D3-0EF3-FE45-894F-937BD534E26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8DAF43-60FD-574E-84A6-5C29FFF19F02}"/>
              </a:ext>
            </a:extLst>
          </p:cNvPr>
          <p:cNvSpPr>
            <a:spLocks noGrp="1"/>
          </p:cNvSpPr>
          <p:nvPr>
            <p:ph type="dt" sz="half" idx="10"/>
          </p:nvPr>
        </p:nvSpPr>
        <p:spPr/>
        <p:txBody>
          <a:bodyPr/>
          <a:lstStyle/>
          <a:p>
            <a:fld id="{1B05829C-B282-6E4B-8813-DEE12742E553}" type="datetimeFigureOut">
              <a:rPr lang="en-US" smtClean="0"/>
              <a:t>9/21/23</a:t>
            </a:fld>
            <a:endParaRPr lang="en-US"/>
          </a:p>
        </p:txBody>
      </p:sp>
      <p:sp>
        <p:nvSpPr>
          <p:cNvPr id="8" name="Footer Placeholder 7">
            <a:extLst>
              <a:ext uri="{FF2B5EF4-FFF2-40B4-BE49-F238E27FC236}">
                <a16:creationId xmlns:a16="http://schemas.microsoft.com/office/drawing/2014/main" id="{879831BD-8546-2A4D-800B-11C7C088EC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29D06D5-2E46-E24A-B06E-22AB3FA9571A}"/>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3902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BB824-D25F-2347-B716-246B52E8B3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A96B60-0748-F548-A70A-011D101C04B6}"/>
              </a:ext>
            </a:extLst>
          </p:cNvPr>
          <p:cNvSpPr>
            <a:spLocks noGrp="1"/>
          </p:cNvSpPr>
          <p:nvPr>
            <p:ph type="dt" sz="half" idx="10"/>
          </p:nvPr>
        </p:nvSpPr>
        <p:spPr/>
        <p:txBody>
          <a:bodyPr/>
          <a:lstStyle/>
          <a:p>
            <a:fld id="{1B05829C-B282-6E4B-8813-DEE12742E553}" type="datetimeFigureOut">
              <a:rPr lang="en-US" smtClean="0"/>
              <a:t>9/21/23</a:t>
            </a:fld>
            <a:endParaRPr lang="en-US"/>
          </a:p>
        </p:txBody>
      </p:sp>
      <p:sp>
        <p:nvSpPr>
          <p:cNvPr id="4" name="Footer Placeholder 3">
            <a:extLst>
              <a:ext uri="{FF2B5EF4-FFF2-40B4-BE49-F238E27FC236}">
                <a16:creationId xmlns:a16="http://schemas.microsoft.com/office/drawing/2014/main" id="{BD384881-E24A-AE4D-8C5D-2D41E5DF508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C59C60-C058-1247-AAD7-6561E09668F1}"/>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2811140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74DA6B-A083-7D46-9449-18A5F8661B24}"/>
              </a:ext>
            </a:extLst>
          </p:cNvPr>
          <p:cNvSpPr>
            <a:spLocks noGrp="1"/>
          </p:cNvSpPr>
          <p:nvPr>
            <p:ph type="dt" sz="half" idx="10"/>
          </p:nvPr>
        </p:nvSpPr>
        <p:spPr/>
        <p:txBody>
          <a:bodyPr/>
          <a:lstStyle/>
          <a:p>
            <a:fld id="{1B05829C-B282-6E4B-8813-DEE12742E553}" type="datetimeFigureOut">
              <a:rPr lang="en-US" smtClean="0"/>
              <a:t>9/21/23</a:t>
            </a:fld>
            <a:endParaRPr lang="en-US"/>
          </a:p>
        </p:txBody>
      </p:sp>
      <p:sp>
        <p:nvSpPr>
          <p:cNvPr id="3" name="Footer Placeholder 2">
            <a:extLst>
              <a:ext uri="{FF2B5EF4-FFF2-40B4-BE49-F238E27FC236}">
                <a16:creationId xmlns:a16="http://schemas.microsoft.com/office/drawing/2014/main" id="{830708E5-631F-6548-A961-31AEAE460A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BC8861-CAC2-B144-A8B8-025D140BE685}"/>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1736484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202868-D9CF-C147-B850-8CAADA6CA3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697C25-9F0C-604B-AE22-7E3CF82D9E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90E642-6686-9842-8EFA-E757A2DE53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D7B68B-C794-FA4B-8270-38FC353DB04C}"/>
              </a:ext>
            </a:extLst>
          </p:cNvPr>
          <p:cNvSpPr>
            <a:spLocks noGrp="1"/>
          </p:cNvSpPr>
          <p:nvPr>
            <p:ph type="dt" sz="half" idx="10"/>
          </p:nvPr>
        </p:nvSpPr>
        <p:spPr/>
        <p:txBody>
          <a:bodyPr/>
          <a:lstStyle/>
          <a:p>
            <a:fld id="{1B05829C-B282-6E4B-8813-DEE12742E553}" type="datetimeFigureOut">
              <a:rPr lang="en-US" smtClean="0"/>
              <a:t>9/21/23</a:t>
            </a:fld>
            <a:endParaRPr lang="en-US"/>
          </a:p>
        </p:txBody>
      </p:sp>
      <p:sp>
        <p:nvSpPr>
          <p:cNvPr id="6" name="Footer Placeholder 5">
            <a:extLst>
              <a:ext uri="{FF2B5EF4-FFF2-40B4-BE49-F238E27FC236}">
                <a16:creationId xmlns:a16="http://schemas.microsoft.com/office/drawing/2014/main" id="{BF7D2E0C-B839-6147-AA59-357721C8DD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DCD984-5395-ED4C-B2C0-60DCBB7091BF}"/>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88444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4A166-650E-074B-A2FC-1616B244282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D3535D-34C3-954E-BE4D-B6A83D75A4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BF0F6C-5E59-EE4C-BA0D-42831ABDD2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E990F5-4EC1-B842-83E2-1E2CF2720B3C}"/>
              </a:ext>
            </a:extLst>
          </p:cNvPr>
          <p:cNvSpPr>
            <a:spLocks noGrp="1"/>
          </p:cNvSpPr>
          <p:nvPr>
            <p:ph type="dt" sz="half" idx="10"/>
          </p:nvPr>
        </p:nvSpPr>
        <p:spPr/>
        <p:txBody>
          <a:bodyPr/>
          <a:lstStyle/>
          <a:p>
            <a:fld id="{1B05829C-B282-6E4B-8813-DEE12742E553}" type="datetimeFigureOut">
              <a:rPr lang="en-US" smtClean="0"/>
              <a:t>9/21/23</a:t>
            </a:fld>
            <a:endParaRPr lang="en-US"/>
          </a:p>
        </p:txBody>
      </p:sp>
      <p:sp>
        <p:nvSpPr>
          <p:cNvPr id="6" name="Footer Placeholder 5">
            <a:extLst>
              <a:ext uri="{FF2B5EF4-FFF2-40B4-BE49-F238E27FC236}">
                <a16:creationId xmlns:a16="http://schemas.microsoft.com/office/drawing/2014/main" id="{9F815749-81C6-FB41-939B-297128314E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DF0658-9C4F-1646-BC16-6CAA73EF6DE8}"/>
              </a:ext>
            </a:extLst>
          </p:cNvPr>
          <p:cNvSpPr>
            <a:spLocks noGrp="1"/>
          </p:cNvSpPr>
          <p:nvPr>
            <p:ph type="sldNum" sz="quarter" idx="12"/>
          </p:nvPr>
        </p:nvSpPr>
        <p:spPr/>
        <p:txBody>
          <a:bodyPr/>
          <a:lstStyle/>
          <a:p>
            <a:fld id="{A167593F-B4DD-4B4F-B178-C373CFD28204}" type="slidenum">
              <a:rPr lang="en-US" smtClean="0"/>
              <a:t>‹#›</a:t>
            </a:fld>
            <a:endParaRPr lang="en-US"/>
          </a:p>
        </p:txBody>
      </p:sp>
    </p:spTree>
    <p:extLst>
      <p:ext uri="{BB962C8B-B14F-4D97-AF65-F5344CB8AC3E}">
        <p14:creationId xmlns:p14="http://schemas.microsoft.com/office/powerpoint/2010/main" val="3528304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4A7531C-FA6A-824F-AC74-BC425FC5CA1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DAD70E-4AEB-DD45-8BE5-FDA73FAD9D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306EDF-73E4-F246-8498-35A496598F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05829C-B282-6E4B-8813-DEE12742E553}" type="datetimeFigureOut">
              <a:rPr lang="en-US" smtClean="0"/>
              <a:t>9/21/23</a:t>
            </a:fld>
            <a:endParaRPr lang="en-US"/>
          </a:p>
        </p:txBody>
      </p:sp>
      <p:sp>
        <p:nvSpPr>
          <p:cNvPr id="5" name="Footer Placeholder 4">
            <a:extLst>
              <a:ext uri="{FF2B5EF4-FFF2-40B4-BE49-F238E27FC236}">
                <a16:creationId xmlns:a16="http://schemas.microsoft.com/office/drawing/2014/main" id="{EBDEBC9A-8DA9-D840-A2BC-FF29B77B95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DB569C-168C-1F47-8B99-D131A1F2C3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67593F-B4DD-4B4F-B178-C373CFD28204}" type="slidenum">
              <a:rPr lang="en-US" smtClean="0"/>
              <a:t>‹#›</a:t>
            </a:fld>
            <a:endParaRPr lang="en-US"/>
          </a:p>
        </p:txBody>
      </p:sp>
    </p:spTree>
    <p:extLst>
      <p:ext uri="{BB962C8B-B14F-4D97-AF65-F5344CB8AC3E}">
        <p14:creationId xmlns:p14="http://schemas.microsoft.com/office/powerpoint/2010/main" val="3685672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EC1B4E6-9AF2-8742-B9BE-9C40B014C084}"/>
              </a:ext>
            </a:extLst>
          </p:cNvPr>
          <p:cNvSpPr/>
          <p:nvPr/>
        </p:nvSpPr>
        <p:spPr>
          <a:xfrm>
            <a:off x="202223" y="175846"/>
            <a:ext cx="11825654" cy="6515100"/>
          </a:xfrm>
          <a:prstGeom prst="rect">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C05EFB34-B4BA-0748-A48C-8FCBA4B0D0D1}"/>
              </a:ext>
            </a:extLst>
          </p:cNvPr>
          <p:cNvPicPr>
            <a:picLocks noChangeAspect="1"/>
          </p:cNvPicPr>
          <p:nvPr/>
        </p:nvPicPr>
        <p:blipFill>
          <a:blip r:embed="rId2"/>
          <a:stretch>
            <a:fillRect/>
          </a:stretch>
        </p:blipFill>
        <p:spPr>
          <a:xfrm>
            <a:off x="4159250" y="263769"/>
            <a:ext cx="3911600" cy="1143000"/>
          </a:xfrm>
          <a:prstGeom prst="rect">
            <a:avLst/>
          </a:prstGeom>
        </p:spPr>
      </p:pic>
      <p:sp>
        <p:nvSpPr>
          <p:cNvPr id="7" name="TextBox 6">
            <a:extLst>
              <a:ext uri="{FF2B5EF4-FFF2-40B4-BE49-F238E27FC236}">
                <a16:creationId xmlns:a16="http://schemas.microsoft.com/office/drawing/2014/main" id="{056AE9B7-BB58-B641-8D6C-F8F672D12071}"/>
              </a:ext>
            </a:extLst>
          </p:cNvPr>
          <p:cNvSpPr txBox="1"/>
          <p:nvPr/>
        </p:nvSpPr>
        <p:spPr>
          <a:xfrm>
            <a:off x="2092569" y="1569915"/>
            <a:ext cx="8106508" cy="584775"/>
          </a:xfrm>
          <a:prstGeom prst="rect">
            <a:avLst/>
          </a:prstGeom>
          <a:noFill/>
        </p:spPr>
        <p:txBody>
          <a:bodyPr wrap="square" rtlCol="0">
            <a:spAutoFit/>
          </a:bodyPr>
          <a:lstStyle/>
          <a:p>
            <a:pPr algn="ctr"/>
            <a:r>
              <a:rPr lang="en-US" sz="3200" b="1" dirty="0">
                <a:solidFill>
                  <a:srgbClr val="5BCDF8"/>
                </a:solidFill>
                <a:latin typeface="AkayaKanadaka" panose="02010502080401010103" pitchFamily="2" charset="77"/>
                <a:cs typeface="AkayaKanadaka" panose="02010502080401010103" pitchFamily="2" charset="77"/>
              </a:rPr>
              <a:t>Start, Stop, Continue Retrospective Template</a:t>
            </a:r>
          </a:p>
        </p:txBody>
      </p:sp>
      <p:sp>
        <p:nvSpPr>
          <p:cNvPr id="8" name="TextBox 7">
            <a:extLst>
              <a:ext uri="{FF2B5EF4-FFF2-40B4-BE49-F238E27FC236}">
                <a16:creationId xmlns:a16="http://schemas.microsoft.com/office/drawing/2014/main" id="{15B7D045-E4F7-3D40-A3AD-1670D51A1CDA}"/>
              </a:ext>
            </a:extLst>
          </p:cNvPr>
          <p:cNvSpPr txBox="1"/>
          <p:nvPr/>
        </p:nvSpPr>
        <p:spPr>
          <a:xfrm>
            <a:off x="360485" y="2154690"/>
            <a:ext cx="11570677" cy="523220"/>
          </a:xfrm>
          <a:prstGeom prst="rect">
            <a:avLst/>
          </a:prstGeom>
          <a:noFill/>
        </p:spPr>
        <p:txBody>
          <a:bodyPr wrap="square" rtlCol="0">
            <a:spAutoFit/>
          </a:bodyPr>
          <a:lstStyle/>
          <a:p>
            <a:r>
              <a:rPr lang="en-US" sz="1400" dirty="0"/>
              <a:t>This “Start, Stop, Continue” Retrospective Template is created by Learnovative to help their participants to use in their projects. Anyone who is interested in using this template can feel free to download and use it.</a:t>
            </a:r>
          </a:p>
        </p:txBody>
      </p:sp>
      <p:sp>
        <p:nvSpPr>
          <p:cNvPr id="9" name="TextBox 8">
            <a:extLst>
              <a:ext uri="{FF2B5EF4-FFF2-40B4-BE49-F238E27FC236}">
                <a16:creationId xmlns:a16="http://schemas.microsoft.com/office/drawing/2014/main" id="{23514422-626A-2744-94F2-89EBBE940871}"/>
              </a:ext>
            </a:extLst>
          </p:cNvPr>
          <p:cNvSpPr txBox="1"/>
          <p:nvPr/>
        </p:nvSpPr>
        <p:spPr>
          <a:xfrm>
            <a:off x="439615" y="2914552"/>
            <a:ext cx="11491547" cy="3939540"/>
          </a:xfrm>
          <a:prstGeom prst="rect">
            <a:avLst/>
          </a:prstGeom>
          <a:noFill/>
        </p:spPr>
        <p:txBody>
          <a:bodyPr wrap="square" rtlCol="0">
            <a:spAutoFit/>
          </a:bodyPr>
          <a:lstStyle/>
          <a:p>
            <a:r>
              <a:rPr lang="en-US" b="1" dirty="0"/>
              <a:t>Steps to use the Template:</a:t>
            </a:r>
          </a:p>
          <a:p>
            <a:endParaRPr lang="en-US" dirty="0"/>
          </a:p>
          <a:p>
            <a:pPr marL="342900" indent="-342900">
              <a:buAutoNum type="arabicPeriod"/>
            </a:pPr>
            <a:r>
              <a:rPr lang="en-US" sz="1400" i="1" dirty="0"/>
              <a:t>Carry 3 different color post it notes packs along with some pens</a:t>
            </a:r>
          </a:p>
          <a:p>
            <a:pPr marL="342900" indent="-342900">
              <a:buAutoNum type="arabicPeriod"/>
            </a:pPr>
            <a:r>
              <a:rPr lang="en-US" sz="1400" i="1" dirty="0"/>
              <a:t>In a meeting room board prepare the template using marker pen as shown in Slide #2</a:t>
            </a:r>
          </a:p>
          <a:p>
            <a:pPr marL="342900" indent="-342900">
              <a:buAutoNum type="arabicPeriod"/>
            </a:pPr>
            <a:r>
              <a:rPr lang="en-US" sz="1400" i="1" dirty="0"/>
              <a:t>For each section in the template, keep one color blank post it note to tell the team which color post it is used for which section</a:t>
            </a:r>
          </a:p>
          <a:p>
            <a:pPr marL="342900" indent="-342900">
              <a:buAutoNum type="arabicPeriod"/>
            </a:pPr>
            <a:r>
              <a:rPr lang="en-US" sz="1400" i="1" dirty="0"/>
              <a:t>Display the data captured from the Sprint to the Developers and Product Owner</a:t>
            </a:r>
          </a:p>
          <a:p>
            <a:pPr marL="342900" indent="-342900">
              <a:buAutoNum type="arabicPeriod"/>
            </a:pPr>
            <a:r>
              <a:rPr lang="en-US" sz="1400" i="1" dirty="0"/>
              <a:t>Ask them to write below points on different color post it notes as per the color coding decided in Step 3 above</a:t>
            </a:r>
          </a:p>
          <a:p>
            <a:pPr marL="800100" lvl="1" indent="-342900">
              <a:buAutoNum type="arabicPeriod"/>
            </a:pPr>
            <a:r>
              <a:rPr lang="en-US" sz="1400" i="1" dirty="0"/>
              <a:t>What should we STOP doing from next Sprint </a:t>
            </a:r>
          </a:p>
          <a:p>
            <a:pPr marL="800100" lvl="1" indent="-342900">
              <a:buAutoNum type="arabicPeriod"/>
            </a:pPr>
            <a:r>
              <a:rPr lang="en-US" sz="1400" i="1" dirty="0"/>
              <a:t>What should we START newly from next Sprint</a:t>
            </a:r>
          </a:p>
          <a:p>
            <a:pPr marL="800100" lvl="1" indent="-342900">
              <a:buAutoNum type="arabicPeriod"/>
            </a:pPr>
            <a:r>
              <a:rPr lang="en-US" sz="1400" i="1" dirty="0"/>
              <a:t>What should we CONTINUE doing in future Sprints</a:t>
            </a:r>
          </a:p>
          <a:p>
            <a:pPr marL="342900" indent="-342900">
              <a:buAutoNum type="arabicPeriod"/>
            </a:pPr>
            <a:r>
              <a:rPr lang="en-US" sz="1400" i="1" dirty="0"/>
              <a:t>Once all team members write their points ask them to place the post it notes as per the color coding section</a:t>
            </a:r>
          </a:p>
          <a:p>
            <a:pPr marL="342900" indent="-342900">
              <a:buAutoNum type="arabicPeriod"/>
            </a:pPr>
            <a:r>
              <a:rPr lang="en-US" sz="1400" i="1" dirty="0"/>
              <a:t>Brainstorm all items and help them to come up with a list of 3 to 5 actionable improvements</a:t>
            </a:r>
          </a:p>
          <a:p>
            <a:pPr marL="342900" indent="-342900">
              <a:buAutoNum type="arabicPeriod"/>
            </a:pPr>
            <a:r>
              <a:rPr lang="en-US" sz="1400" i="1" dirty="0"/>
              <a:t>Take the commitment from the team to act on the identified improvements in the next Sprint</a:t>
            </a:r>
          </a:p>
          <a:p>
            <a:pPr marL="342900" indent="-342900">
              <a:buAutoNum type="arabicPeriod"/>
            </a:pPr>
            <a:r>
              <a:rPr lang="en-US" sz="1400" i="1" dirty="0"/>
              <a:t>Add the improvements identified to the next Sprint Backlog to remind the team to act on those improvements</a:t>
            </a:r>
          </a:p>
          <a:p>
            <a:endParaRPr lang="en-US" sz="1400" b="1" i="1" dirty="0"/>
          </a:p>
          <a:p>
            <a:r>
              <a:rPr lang="en-US" sz="1400" b="1" i="1" dirty="0"/>
              <a:t>You can find a sample Start, Stop, Continue to give you an idea on how to conduct an effective Retrospective</a:t>
            </a:r>
            <a:endParaRPr lang="en-US" b="1" i="1" dirty="0"/>
          </a:p>
          <a:p>
            <a:pPr marL="342900" indent="-342900">
              <a:buAutoNum type="arabicPeriod"/>
            </a:pPr>
            <a:endParaRPr lang="en-US" dirty="0"/>
          </a:p>
        </p:txBody>
      </p:sp>
    </p:spTree>
    <p:extLst>
      <p:ext uri="{BB962C8B-B14F-4D97-AF65-F5344CB8AC3E}">
        <p14:creationId xmlns:p14="http://schemas.microsoft.com/office/powerpoint/2010/main" val="3913288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796EDF-9B2D-BA49-94FC-4F20E7C36D7B}"/>
              </a:ext>
            </a:extLst>
          </p:cNvPr>
          <p:cNvSpPr/>
          <p:nvPr/>
        </p:nvSpPr>
        <p:spPr>
          <a:xfrm>
            <a:off x="202223" y="175846"/>
            <a:ext cx="11825654" cy="6515100"/>
          </a:xfrm>
          <a:prstGeom prst="rect">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F682C7F-8F8A-A041-A91F-0F0250700D41}"/>
              </a:ext>
            </a:extLst>
          </p:cNvPr>
          <p:cNvSpPr txBox="1"/>
          <p:nvPr/>
        </p:nvSpPr>
        <p:spPr>
          <a:xfrm>
            <a:off x="2061796" y="240649"/>
            <a:ext cx="8106508" cy="584775"/>
          </a:xfrm>
          <a:prstGeom prst="rect">
            <a:avLst/>
          </a:prstGeom>
          <a:noFill/>
        </p:spPr>
        <p:txBody>
          <a:bodyPr wrap="square" rtlCol="0">
            <a:spAutoFit/>
          </a:bodyPr>
          <a:lstStyle/>
          <a:p>
            <a:pPr algn="ctr"/>
            <a:r>
              <a:rPr lang="en-US" sz="3200" b="1" dirty="0">
                <a:solidFill>
                  <a:srgbClr val="5BCDF8"/>
                </a:solidFill>
                <a:latin typeface="AkayaKanadaka" panose="02010502080401010103" pitchFamily="2" charset="77"/>
                <a:cs typeface="AkayaKanadaka" panose="02010502080401010103" pitchFamily="2" charset="77"/>
              </a:rPr>
              <a:t>Start, Stop, Continue Retrospective Template</a:t>
            </a:r>
          </a:p>
        </p:txBody>
      </p:sp>
      <p:sp>
        <p:nvSpPr>
          <p:cNvPr id="2" name="Oval 1">
            <a:extLst>
              <a:ext uri="{FF2B5EF4-FFF2-40B4-BE49-F238E27FC236}">
                <a16:creationId xmlns:a16="http://schemas.microsoft.com/office/drawing/2014/main" id="{10AC9376-E95B-3741-BE07-381D04821B1C}"/>
              </a:ext>
            </a:extLst>
          </p:cNvPr>
          <p:cNvSpPr/>
          <p:nvPr/>
        </p:nvSpPr>
        <p:spPr>
          <a:xfrm>
            <a:off x="3208867" y="825424"/>
            <a:ext cx="6002866" cy="563464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0857BFAA-1A7D-7F46-80C7-40658C020A12}"/>
              </a:ext>
            </a:extLst>
          </p:cNvPr>
          <p:cNvCxnSpPr>
            <a:stCxn id="2" idx="0"/>
          </p:cNvCxnSpPr>
          <p:nvPr/>
        </p:nvCxnSpPr>
        <p:spPr>
          <a:xfrm>
            <a:off x="6210300" y="825424"/>
            <a:ext cx="4233" cy="284910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6A11F8D-B168-7E4F-A091-3B78DE99FE9D}"/>
              </a:ext>
            </a:extLst>
          </p:cNvPr>
          <p:cNvCxnSpPr>
            <a:cxnSpLocks/>
          </p:cNvCxnSpPr>
          <p:nvPr/>
        </p:nvCxnSpPr>
        <p:spPr>
          <a:xfrm flipH="1">
            <a:off x="3750733" y="3636359"/>
            <a:ext cx="2468034" cy="15791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E1CD3D9-8BB5-F84B-A167-DDCBA1F71629}"/>
              </a:ext>
            </a:extLst>
          </p:cNvPr>
          <p:cNvCxnSpPr>
            <a:cxnSpLocks/>
          </p:cNvCxnSpPr>
          <p:nvPr/>
        </p:nvCxnSpPr>
        <p:spPr>
          <a:xfrm>
            <a:off x="6212416" y="3636359"/>
            <a:ext cx="2567517" cy="14097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Snip Single Corner Rectangle 14">
            <a:extLst>
              <a:ext uri="{FF2B5EF4-FFF2-40B4-BE49-F238E27FC236}">
                <a16:creationId xmlns:a16="http://schemas.microsoft.com/office/drawing/2014/main" id="{30EDFDE2-D76F-884C-9AAF-06A2E4162697}"/>
              </a:ext>
            </a:extLst>
          </p:cNvPr>
          <p:cNvSpPr/>
          <p:nvPr/>
        </p:nvSpPr>
        <p:spPr>
          <a:xfrm>
            <a:off x="5344746" y="3117613"/>
            <a:ext cx="766071" cy="508000"/>
          </a:xfrm>
          <a:prstGeom prst="snip1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STOP</a:t>
            </a:r>
          </a:p>
        </p:txBody>
      </p:sp>
      <p:sp>
        <p:nvSpPr>
          <p:cNvPr id="16" name="Snip Single Corner Rectangle 15">
            <a:extLst>
              <a:ext uri="{FF2B5EF4-FFF2-40B4-BE49-F238E27FC236}">
                <a16:creationId xmlns:a16="http://schemas.microsoft.com/office/drawing/2014/main" id="{6E884B57-63DD-0A47-8229-C9A6CDDB70E4}"/>
              </a:ext>
            </a:extLst>
          </p:cNvPr>
          <p:cNvSpPr/>
          <p:nvPr/>
        </p:nvSpPr>
        <p:spPr>
          <a:xfrm>
            <a:off x="6337625" y="3117613"/>
            <a:ext cx="766071" cy="508000"/>
          </a:xfrm>
          <a:prstGeom prst="snip1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START</a:t>
            </a:r>
          </a:p>
        </p:txBody>
      </p:sp>
      <p:sp>
        <p:nvSpPr>
          <p:cNvPr id="17" name="Snip Single Corner Rectangle 16">
            <a:extLst>
              <a:ext uri="{FF2B5EF4-FFF2-40B4-BE49-F238E27FC236}">
                <a16:creationId xmlns:a16="http://schemas.microsoft.com/office/drawing/2014/main" id="{91E71B59-03FB-F443-8DDF-5C8AB48CEF74}"/>
              </a:ext>
            </a:extLst>
          </p:cNvPr>
          <p:cNvSpPr/>
          <p:nvPr/>
        </p:nvSpPr>
        <p:spPr>
          <a:xfrm>
            <a:off x="5930981" y="3917913"/>
            <a:ext cx="766071" cy="508000"/>
          </a:xfrm>
          <a:prstGeom prst="snip1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CONTINUE</a:t>
            </a:r>
          </a:p>
        </p:txBody>
      </p:sp>
      <p:sp>
        <p:nvSpPr>
          <p:cNvPr id="18" name="TextBox 17">
            <a:extLst>
              <a:ext uri="{FF2B5EF4-FFF2-40B4-BE49-F238E27FC236}">
                <a16:creationId xmlns:a16="http://schemas.microsoft.com/office/drawing/2014/main" id="{7AE9DFFB-D965-9248-9B05-A48AF2157BD5}"/>
              </a:ext>
            </a:extLst>
          </p:cNvPr>
          <p:cNvSpPr txBox="1"/>
          <p:nvPr/>
        </p:nvSpPr>
        <p:spPr>
          <a:xfrm>
            <a:off x="3797462" y="2352617"/>
            <a:ext cx="1710267" cy="646331"/>
          </a:xfrm>
          <a:prstGeom prst="rect">
            <a:avLst/>
          </a:prstGeom>
          <a:noFill/>
        </p:spPr>
        <p:txBody>
          <a:bodyPr wrap="square" rtlCol="0">
            <a:spAutoFit/>
          </a:bodyPr>
          <a:lstStyle/>
          <a:p>
            <a:pPr algn="ctr"/>
            <a:r>
              <a:rPr lang="en-US" dirty="0">
                <a:solidFill>
                  <a:srgbClr val="FF0000"/>
                </a:solidFill>
              </a:rPr>
              <a:t>What should we STOP doing?</a:t>
            </a:r>
          </a:p>
        </p:txBody>
      </p:sp>
      <p:sp>
        <p:nvSpPr>
          <p:cNvPr id="19" name="TextBox 18">
            <a:extLst>
              <a:ext uri="{FF2B5EF4-FFF2-40B4-BE49-F238E27FC236}">
                <a16:creationId xmlns:a16="http://schemas.microsoft.com/office/drawing/2014/main" id="{CBD94002-0EDD-0B4C-A3A8-863636885386}"/>
              </a:ext>
            </a:extLst>
          </p:cNvPr>
          <p:cNvSpPr txBox="1"/>
          <p:nvPr/>
        </p:nvSpPr>
        <p:spPr>
          <a:xfrm>
            <a:off x="6917104" y="2350955"/>
            <a:ext cx="1710267" cy="646331"/>
          </a:xfrm>
          <a:prstGeom prst="rect">
            <a:avLst/>
          </a:prstGeom>
          <a:noFill/>
        </p:spPr>
        <p:txBody>
          <a:bodyPr wrap="square" rtlCol="0">
            <a:spAutoFit/>
          </a:bodyPr>
          <a:lstStyle/>
          <a:p>
            <a:pPr algn="ctr"/>
            <a:r>
              <a:rPr lang="en-US" dirty="0">
                <a:solidFill>
                  <a:srgbClr val="00B0F0"/>
                </a:solidFill>
              </a:rPr>
              <a:t>What should we START doing?</a:t>
            </a:r>
          </a:p>
        </p:txBody>
      </p:sp>
      <p:sp>
        <p:nvSpPr>
          <p:cNvPr id="20" name="TextBox 19">
            <a:extLst>
              <a:ext uri="{FF2B5EF4-FFF2-40B4-BE49-F238E27FC236}">
                <a16:creationId xmlns:a16="http://schemas.microsoft.com/office/drawing/2014/main" id="{2828AB3E-32B4-5746-847B-B1AB31B725DF}"/>
              </a:ext>
            </a:extLst>
          </p:cNvPr>
          <p:cNvSpPr txBox="1"/>
          <p:nvPr/>
        </p:nvSpPr>
        <p:spPr>
          <a:xfrm>
            <a:off x="5170080" y="4868270"/>
            <a:ext cx="2097373" cy="646331"/>
          </a:xfrm>
          <a:prstGeom prst="rect">
            <a:avLst/>
          </a:prstGeom>
          <a:noFill/>
        </p:spPr>
        <p:txBody>
          <a:bodyPr wrap="square" rtlCol="0">
            <a:spAutoFit/>
          </a:bodyPr>
          <a:lstStyle/>
          <a:p>
            <a:pPr algn="ctr"/>
            <a:r>
              <a:rPr lang="en-US" dirty="0">
                <a:solidFill>
                  <a:srgbClr val="FFC000"/>
                </a:solidFill>
              </a:rPr>
              <a:t>What should we CONTINUE doing?</a:t>
            </a:r>
          </a:p>
        </p:txBody>
      </p:sp>
    </p:spTree>
    <p:extLst>
      <p:ext uri="{BB962C8B-B14F-4D97-AF65-F5344CB8AC3E}">
        <p14:creationId xmlns:p14="http://schemas.microsoft.com/office/powerpoint/2010/main" val="1872059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796EDF-9B2D-BA49-94FC-4F20E7C36D7B}"/>
              </a:ext>
            </a:extLst>
          </p:cNvPr>
          <p:cNvSpPr/>
          <p:nvPr/>
        </p:nvSpPr>
        <p:spPr>
          <a:xfrm>
            <a:off x="202223" y="175846"/>
            <a:ext cx="11825654" cy="6515100"/>
          </a:xfrm>
          <a:prstGeom prst="rect">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F682C7F-8F8A-A041-A91F-0F0250700D41}"/>
              </a:ext>
            </a:extLst>
          </p:cNvPr>
          <p:cNvSpPr txBox="1"/>
          <p:nvPr/>
        </p:nvSpPr>
        <p:spPr>
          <a:xfrm>
            <a:off x="2061796" y="240649"/>
            <a:ext cx="8106508" cy="584775"/>
          </a:xfrm>
          <a:prstGeom prst="rect">
            <a:avLst/>
          </a:prstGeom>
          <a:noFill/>
        </p:spPr>
        <p:txBody>
          <a:bodyPr wrap="square" rtlCol="0">
            <a:spAutoFit/>
          </a:bodyPr>
          <a:lstStyle/>
          <a:p>
            <a:pPr algn="ctr"/>
            <a:r>
              <a:rPr lang="en-US" sz="3200" b="1" dirty="0">
                <a:solidFill>
                  <a:srgbClr val="5BCDF8"/>
                </a:solidFill>
                <a:latin typeface="AkayaKanadaka" panose="02010502080401010103" pitchFamily="2" charset="77"/>
                <a:cs typeface="AkayaKanadaka" panose="02010502080401010103" pitchFamily="2" charset="77"/>
              </a:rPr>
              <a:t>Start, Stop, Continue Retrospective Example</a:t>
            </a:r>
          </a:p>
        </p:txBody>
      </p:sp>
      <p:sp>
        <p:nvSpPr>
          <p:cNvPr id="2" name="Oval 1">
            <a:extLst>
              <a:ext uri="{FF2B5EF4-FFF2-40B4-BE49-F238E27FC236}">
                <a16:creationId xmlns:a16="http://schemas.microsoft.com/office/drawing/2014/main" id="{10AC9376-E95B-3741-BE07-381D04821B1C}"/>
              </a:ext>
            </a:extLst>
          </p:cNvPr>
          <p:cNvSpPr/>
          <p:nvPr/>
        </p:nvSpPr>
        <p:spPr>
          <a:xfrm>
            <a:off x="660391" y="825424"/>
            <a:ext cx="6002866" cy="5634643"/>
          </a:xfrm>
          <a:prstGeom prst="ellipse">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0857BFAA-1A7D-7F46-80C7-40658C020A12}"/>
              </a:ext>
            </a:extLst>
          </p:cNvPr>
          <p:cNvCxnSpPr>
            <a:stCxn id="2" idx="0"/>
          </p:cNvCxnSpPr>
          <p:nvPr/>
        </p:nvCxnSpPr>
        <p:spPr>
          <a:xfrm>
            <a:off x="3661824" y="825424"/>
            <a:ext cx="4233" cy="2849109"/>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46A11F8D-B168-7E4F-A091-3B78DE99FE9D}"/>
              </a:ext>
            </a:extLst>
          </p:cNvPr>
          <p:cNvCxnSpPr>
            <a:cxnSpLocks/>
          </p:cNvCxnSpPr>
          <p:nvPr/>
        </p:nvCxnSpPr>
        <p:spPr>
          <a:xfrm flipH="1">
            <a:off x="1202257" y="3636359"/>
            <a:ext cx="2468034" cy="157910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CE1CD3D9-8BB5-F84B-A167-DDCBA1F71629}"/>
              </a:ext>
            </a:extLst>
          </p:cNvPr>
          <p:cNvCxnSpPr>
            <a:cxnSpLocks/>
          </p:cNvCxnSpPr>
          <p:nvPr/>
        </p:nvCxnSpPr>
        <p:spPr>
          <a:xfrm>
            <a:off x="3663940" y="3636359"/>
            <a:ext cx="2567517" cy="14097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Snip Single Corner Rectangle 14">
            <a:extLst>
              <a:ext uri="{FF2B5EF4-FFF2-40B4-BE49-F238E27FC236}">
                <a16:creationId xmlns:a16="http://schemas.microsoft.com/office/drawing/2014/main" id="{30EDFDE2-D76F-884C-9AAF-06A2E4162697}"/>
              </a:ext>
            </a:extLst>
          </p:cNvPr>
          <p:cNvSpPr/>
          <p:nvPr/>
        </p:nvSpPr>
        <p:spPr>
          <a:xfrm>
            <a:off x="2796270" y="3117613"/>
            <a:ext cx="766071" cy="508000"/>
          </a:xfrm>
          <a:prstGeom prst="snip1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STOP</a:t>
            </a:r>
          </a:p>
        </p:txBody>
      </p:sp>
      <p:sp>
        <p:nvSpPr>
          <p:cNvPr id="16" name="Snip Single Corner Rectangle 15">
            <a:extLst>
              <a:ext uri="{FF2B5EF4-FFF2-40B4-BE49-F238E27FC236}">
                <a16:creationId xmlns:a16="http://schemas.microsoft.com/office/drawing/2014/main" id="{6E884B57-63DD-0A47-8229-C9A6CDDB70E4}"/>
              </a:ext>
            </a:extLst>
          </p:cNvPr>
          <p:cNvSpPr/>
          <p:nvPr/>
        </p:nvSpPr>
        <p:spPr>
          <a:xfrm>
            <a:off x="3789149" y="3117613"/>
            <a:ext cx="766071" cy="508000"/>
          </a:xfrm>
          <a:prstGeom prst="snip1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START</a:t>
            </a:r>
          </a:p>
        </p:txBody>
      </p:sp>
      <p:sp>
        <p:nvSpPr>
          <p:cNvPr id="17" name="Snip Single Corner Rectangle 16">
            <a:extLst>
              <a:ext uri="{FF2B5EF4-FFF2-40B4-BE49-F238E27FC236}">
                <a16:creationId xmlns:a16="http://schemas.microsoft.com/office/drawing/2014/main" id="{91E71B59-03FB-F443-8DDF-5C8AB48CEF74}"/>
              </a:ext>
            </a:extLst>
          </p:cNvPr>
          <p:cNvSpPr/>
          <p:nvPr/>
        </p:nvSpPr>
        <p:spPr>
          <a:xfrm>
            <a:off x="3382505" y="3917913"/>
            <a:ext cx="766071" cy="508000"/>
          </a:xfrm>
          <a:prstGeom prst="snip1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rPr>
              <a:t>CONTINUE</a:t>
            </a:r>
          </a:p>
        </p:txBody>
      </p:sp>
      <p:sp>
        <p:nvSpPr>
          <p:cNvPr id="18" name="TextBox 17">
            <a:extLst>
              <a:ext uri="{FF2B5EF4-FFF2-40B4-BE49-F238E27FC236}">
                <a16:creationId xmlns:a16="http://schemas.microsoft.com/office/drawing/2014/main" id="{7AE9DFFB-D965-9248-9B05-A48AF2157BD5}"/>
              </a:ext>
            </a:extLst>
          </p:cNvPr>
          <p:cNvSpPr txBox="1"/>
          <p:nvPr/>
        </p:nvSpPr>
        <p:spPr>
          <a:xfrm>
            <a:off x="2542107" y="2387586"/>
            <a:ext cx="1223433" cy="738664"/>
          </a:xfrm>
          <a:prstGeom prst="rect">
            <a:avLst/>
          </a:prstGeom>
          <a:noFill/>
        </p:spPr>
        <p:txBody>
          <a:bodyPr wrap="square" rtlCol="0">
            <a:spAutoFit/>
          </a:bodyPr>
          <a:lstStyle/>
          <a:p>
            <a:pPr algn="ctr"/>
            <a:r>
              <a:rPr lang="en-US" sz="1400" dirty="0">
                <a:solidFill>
                  <a:srgbClr val="FF0000"/>
                </a:solidFill>
              </a:rPr>
              <a:t>What should we STOP doing?</a:t>
            </a:r>
          </a:p>
        </p:txBody>
      </p:sp>
      <p:sp>
        <p:nvSpPr>
          <p:cNvPr id="19" name="TextBox 18">
            <a:extLst>
              <a:ext uri="{FF2B5EF4-FFF2-40B4-BE49-F238E27FC236}">
                <a16:creationId xmlns:a16="http://schemas.microsoft.com/office/drawing/2014/main" id="{CBD94002-0EDD-0B4C-A3A8-863636885386}"/>
              </a:ext>
            </a:extLst>
          </p:cNvPr>
          <p:cNvSpPr txBox="1"/>
          <p:nvPr/>
        </p:nvSpPr>
        <p:spPr>
          <a:xfrm>
            <a:off x="3653520" y="2406673"/>
            <a:ext cx="1149188" cy="738664"/>
          </a:xfrm>
          <a:prstGeom prst="rect">
            <a:avLst/>
          </a:prstGeom>
          <a:noFill/>
        </p:spPr>
        <p:txBody>
          <a:bodyPr wrap="square" rtlCol="0">
            <a:spAutoFit/>
          </a:bodyPr>
          <a:lstStyle/>
          <a:p>
            <a:pPr algn="ctr"/>
            <a:r>
              <a:rPr lang="en-US" sz="1400" dirty="0">
                <a:solidFill>
                  <a:srgbClr val="00B0F0"/>
                </a:solidFill>
              </a:rPr>
              <a:t>What should we START doing?</a:t>
            </a:r>
          </a:p>
        </p:txBody>
      </p:sp>
      <p:sp>
        <p:nvSpPr>
          <p:cNvPr id="20" name="TextBox 19">
            <a:extLst>
              <a:ext uri="{FF2B5EF4-FFF2-40B4-BE49-F238E27FC236}">
                <a16:creationId xmlns:a16="http://schemas.microsoft.com/office/drawing/2014/main" id="{2828AB3E-32B4-5746-847B-B1AB31B725DF}"/>
              </a:ext>
            </a:extLst>
          </p:cNvPr>
          <p:cNvSpPr txBox="1"/>
          <p:nvPr/>
        </p:nvSpPr>
        <p:spPr>
          <a:xfrm>
            <a:off x="3193572" y="4436659"/>
            <a:ext cx="1143936" cy="646331"/>
          </a:xfrm>
          <a:prstGeom prst="rect">
            <a:avLst/>
          </a:prstGeom>
          <a:noFill/>
        </p:spPr>
        <p:txBody>
          <a:bodyPr wrap="square" rtlCol="0">
            <a:spAutoFit/>
          </a:bodyPr>
          <a:lstStyle/>
          <a:p>
            <a:pPr algn="ctr"/>
            <a:r>
              <a:rPr lang="en-US" sz="1200" dirty="0">
                <a:solidFill>
                  <a:srgbClr val="FFC000"/>
                </a:solidFill>
              </a:rPr>
              <a:t>What should we CONTINUE doing?</a:t>
            </a:r>
          </a:p>
        </p:txBody>
      </p:sp>
      <p:sp>
        <p:nvSpPr>
          <p:cNvPr id="14" name="Snip Single Corner Rectangle 13">
            <a:extLst>
              <a:ext uri="{FF2B5EF4-FFF2-40B4-BE49-F238E27FC236}">
                <a16:creationId xmlns:a16="http://schemas.microsoft.com/office/drawing/2014/main" id="{9A4BDEE7-161C-3144-A6A8-55065A172F86}"/>
              </a:ext>
            </a:extLst>
          </p:cNvPr>
          <p:cNvSpPr/>
          <p:nvPr/>
        </p:nvSpPr>
        <p:spPr>
          <a:xfrm>
            <a:off x="2641590" y="1125465"/>
            <a:ext cx="897141" cy="500259"/>
          </a:xfrm>
          <a:prstGeom prst="snip1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Blaming each other</a:t>
            </a:r>
          </a:p>
        </p:txBody>
      </p:sp>
      <p:sp>
        <p:nvSpPr>
          <p:cNvPr id="21" name="Snip Single Corner Rectangle 20">
            <a:extLst>
              <a:ext uri="{FF2B5EF4-FFF2-40B4-BE49-F238E27FC236}">
                <a16:creationId xmlns:a16="http://schemas.microsoft.com/office/drawing/2014/main" id="{07F6C0D0-0422-3B4A-BA32-E101BC7B0BA0}"/>
              </a:ext>
            </a:extLst>
          </p:cNvPr>
          <p:cNvSpPr/>
          <p:nvPr/>
        </p:nvSpPr>
        <p:spPr>
          <a:xfrm>
            <a:off x="832950" y="3405480"/>
            <a:ext cx="767719" cy="500259"/>
          </a:xfrm>
          <a:prstGeom prst="snip1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Finding excuses</a:t>
            </a:r>
          </a:p>
        </p:txBody>
      </p:sp>
      <p:sp>
        <p:nvSpPr>
          <p:cNvPr id="22" name="Snip Single Corner Rectangle 21">
            <a:extLst>
              <a:ext uri="{FF2B5EF4-FFF2-40B4-BE49-F238E27FC236}">
                <a16:creationId xmlns:a16="http://schemas.microsoft.com/office/drawing/2014/main" id="{2117BC72-59C9-FD47-8173-8A7A2B91BCE0}"/>
              </a:ext>
            </a:extLst>
          </p:cNvPr>
          <p:cNvSpPr/>
          <p:nvPr/>
        </p:nvSpPr>
        <p:spPr>
          <a:xfrm>
            <a:off x="1619964" y="1735571"/>
            <a:ext cx="1017648" cy="500259"/>
          </a:xfrm>
          <a:prstGeom prst="snip1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t>Procrastination</a:t>
            </a:r>
          </a:p>
        </p:txBody>
      </p:sp>
      <p:sp>
        <p:nvSpPr>
          <p:cNvPr id="23" name="Snip Single Corner Rectangle 22">
            <a:extLst>
              <a:ext uri="{FF2B5EF4-FFF2-40B4-BE49-F238E27FC236}">
                <a16:creationId xmlns:a16="http://schemas.microsoft.com/office/drawing/2014/main" id="{28F6645B-F066-214F-8C26-7D9D50792F91}"/>
              </a:ext>
            </a:extLst>
          </p:cNvPr>
          <p:cNvSpPr/>
          <p:nvPr/>
        </p:nvSpPr>
        <p:spPr>
          <a:xfrm>
            <a:off x="944691" y="4018163"/>
            <a:ext cx="1116897" cy="500259"/>
          </a:xfrm>
          <a:prstGeom prst="snip1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Non value add meetings</a:t>
            </a:r>
          </a:p>
        </p:txBody>
      </p:sp>
      <p:sp>
        <p:nvSpPr>
          <p:cNvPr id="24" name="Snip Single Corner Rectangle 23">
            <a:extLst>
              <a:ext uri="{FF2B5EF4-FFF2-40B4-BE49-F238E27FC236}">
                <a16:creationId xmlns:a16="http://schemas.microsoft.com/office/drawing/2014/main" id="{F34AECB7-B69F-7249-95AE-6F83813D3C85}"/>
              </a:ext>
            </a:extLst>
          </p:cNvPr>
          <p:cNvSpPr/>
          <p:nvPr/>
        </p:nvSpPr>
        <p:spPr>
          <a:xfrm>
            <a:off x="1091845" y="2495809"/>
            <a:ext cx="1017648" cy="500259"/>
          </a:xfrm>
          <a:prstGeom prst="snip1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Talk through emails</a:t>
            </a:r>
          </a:p>
        </p:txBody>
      </p:sp>
      <p:sp>
        <p:nvSpPr>
          <p:cNvPr id="25" name="Snip Single Corner Rectangle 24">
            <a:extLst>
              <a:ext uri="{FF2B5EF4-FFF2-40B4-BE49-F238E27FC236}">
                <a16:creationId xmlns:a16="http://schemas.microsoft.com/office/drawing/2014/main" id="{086D7D06-D5C4-0E49-9CEF-E0BCE99EEC78}"/>
              </a:ext>
            </a:extLst>
          </p:cNvPr>
          <p:cNvSpPr/>
          <p:nvPr/>
        </p:nvSpPr>
        <p:spPr>
          <a:xfrm>
            <a:off x="3799069" y="1152616"/>
            <a:ext cx="1014059" cy="508000"/>
          </a:xfrm>
          <a:prstGeom prst="snip1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More collaboration</a:t>
            </a:r>
          </a:p>
        </p:txBody>
      </p:sp>
      <p:sp>
        <p:nvSpPr>
          <p:cNvPr id="26" name="Snip Single Corner Rectangle 25">
            <a:extLst>
              <a:ext uri="{FF2B5EF4-FFF2-40B4-BE49-F238E27FC236}">
                <a16:creationId xmlns:a16="http://schemas.microsoft.com/office/drawing/2014/main" id="{DDEE263C-4D81-1043-BD6C-6D7921C67E92}"/>
              </a:ext>
            </a:extLst>
          </p:cNvPr>
          <p:cNvSpPr/>
          <p:nvPr/>
        </p:nvSpPr>
        <p:spPr>
          <a:xfrm>
            <a:off x="4356558" y="1797203"/>
            <a:ext cx="1014059" cy="508000"/>
          </a:xfrm>
          <a:prstGeom prst="snip1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Talk more</a:t>
            </a:r>
          </a:p>
        </p:txBody>
      </p:sp>
      <p:sp>
        <p:nvSpPr>
          <p:cNvPr id="27" name="Snip Single Corner Rectangle 26">
            <a:extLst>
              <a:ext uri="{FF2B5EF4-FFF2-40B4-BE49-F238E27FC236}">
                <a16:creationId xmlns:a16="http://schemas.microsoft.com/office/drawing/2014/main" id="{AE30D375-5DD1-1345-BBCD-6B868A9348C9}"/>
              </a:ext>
            </a:extLst>
          </p:cNvPr>
          <p:cNvSpPr/>
          <p:nvPr/>
        </p:nvSpPr>
        <p:spPr>
          <a:xfrm>
            <a:off x="5225953" y="2381389"/>
            <a:ext cx="1014059" cy="508000"/>
          </a:xfrm>
          <a:prstGeom prst="snip1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Root cause analysis</a:t>
            </a:r>
          </a:p>
        </p:txBody>
      </p:sp>
      <p:sp>
        <p:nvSpPr>
          <p:cNvPr id="28" name="Snip Single Corner Rectangle 27">
            <a:extLst>
              <a:ext uri="{FF2B5EF4-FFF2-40B4-BE49-F238E27FC236}">
                <a16:creationId xmlns:a16="http://schemas.microsoft.com/office/drawing/2014/main" id="{E515507E-6166-0146-90E5-B662B621C56C}"/>
              </a:ext>
            </a:extLst>
          </p:cNvPr>
          <p:cNvSpPr/>
          <p:nvPr/>
        </p:nvSpPr>
        <p:spPr>
          <a:xfrm>
            <a:off x="5487419" y="3117603"/>
            <a:ext cx="1014059" cy="508000"/>
          </a:xfrm>
          <a:prstGeom prst="snip1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Test automation</a:t>
            </a:r>
          </a:p>
        </p:txBody>
      </p:sp>
      <p:sp>
        <p:nvSpPr>
          <p:cNvPr id="29" name="Snip Single Corner Rectangle 28">
            <a:extLst>
              <a:ext uri="{FF2B5EF4-FFF2-40B4-BE49-F238E27FC236}">
                <a16:creationId xmlns:a16="http://schemas.microsoft.com/office/drawing/2014/main" id="{E12011FF-A170-F541-897E-33B2BE36FDDE}"/>
              </a:ext>
            </a:extLst>
          </p:cNvPr>
          <p:cNvSpPr/>
          <p:nvPr/>
        </p:nvSpPr>
        <p:spPr>
          <a:xfrm>
            <a:off x="5169847" y="3798621"/>
            <a:ext cx="1014059" cy="508000"/>
          </a:xfrm>
          <a:prstGeom prst="snip1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t>CI CD</a:t>
            </a:r>
          </a:p>
        </p:txBody>
      </p:sp>
      <p:sp>
        <p:nvSpPr>
          <p:cNvPr id="30" name="Snip Single Corner Rectangle 29">
            <a:extLst>
              <a:ext uri="{FF2B5EF4-FFF2-40B4-BE49-F238E27FC236}">
                <a16:creationId xmlns:a16="http://schemas.microsoft.com/office/drawing/2014/main" id="{676E0AA3-0C80-6549-9D8A-D5F83DB1367E}"/>
              </a:ext>
            </a:extLst>
          </p:cNvPr>
          <p:cNvSpPr/>
          <p:nvPr/>
        </p:nvSpPr>
        <p:spPr>
          <a:xfrm>
            <a:off x="2096693" y="5046133"/>
            <a:ext cx="900030" cy="508000"/>
          </a:xfrm>
          <a:prstGeom prst="snip1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Pair programming</a:t>
            </a:r>
          </a:p>
        </p:txBody>
      </p:sp>
      <p:sp>
        <p:nvSpPr>
          <p:cNvPr id="31" name="Snip Single Corner Rectangle 30">
            <a:extLst>
              <a:ext uri="{FF2B5EF4-FFF2-40B4-BE49-F238E27FC236}">
                <a16:creationId xmlns:a16="http://schemas.microsoft.com/office/drawing/2014/main" id="{AA772D5C-2624-F841-A6EF-EF7E3EE7B475}"/>
              </a:ext>
            </a:extLst>
          </p:cNvPr>
          <p:cNvSpPr/>
          <p:nvPr/>
        </p:nvSpPr>
        <p:spPr>
          <a:xfrm>
            <a:off x="3166522" y="5667765"/>
            <a:ext cx="900030" cy="508000"/>
          </a:xfrm>
          <a:prstGeom prst="snip1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Code Reviews</a:t>
            </a:r>
          </a:p>
        </p:txBody>
      </p:sp>
      <p:sp>
        <p:nvSpPr>
          <p:cNvPr id="32" name="Snip Single Corner Rectangle 31">
            <a:extLst>
              <a:ext uri="{FF2B5EF4-FFF2-40B4-BE49-F238E27FC236}">
                <a16:creationId xmlns:a16="http://schemas.microsoft.com/office/drawing/2014/main" id="{C67E55E9-9D4E-534F-A382-D09BC9CF7BC4}"/>
              </a:ext>
            </a:extLst>
          </p:cNvPr>
          <p:cNvSpPr/>
          <p:nvPr/>
        </p:nvSpPr>
        <p:spPr>
          <a:xfrm>
            <a:off x="4228114" y="5029155"/>
            <a:ext cx="900030" cy="508000"/>
          </a:xfrm>
          <a:prstGeom prst="snip1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Internal KT for key modules</a:t>
            </a:r>
          </a:p>
        </p:txBody>
      </p:sp>
      <p:graphicFrame>
        <p:nvGraphicFramePr>
          <p:cNvPr id="5" name="Table 4">
            <a:extLst>
              <a:ext uri="{FF2B5EF4-FFF2-40B4-BE49-F238E27FC236}">
                <a16:creationId xmlns:a16="http://schemas.microsoft.com/office/drawing/2014/main" id="{465682C6-621C-1246-8D39-D47807175778}"/>
              </a:ext>
            </a:extLst>
          </p:cNvPr>
          <p:cNvGraphicFramePr>
            <a:graphicFrameLocks noGrp="1"/>
          </p:cNvGraphicFramePr>
          <p:nvPr>
            <p:extLst>
              <p:ext uri="{D42A27DB-BD31-4B8C-83A1-F6EECF244321}">
                <p14:modId xmlns:p14="http://schemas.microsoft.com/office/powerpoint/2010/main" val="1368188558"/>
              </p:ext>
            </p:extLst>
          </p:nvPr>
        </p:nvGraphicFramePr>
        <p:xfrm>
          <a:off x="9124940" y="1863676"/>
          <a:ext cx="2716444" cy="3139440"/>
        </p:xfrm>
        <a:graphic>
          <a:graphicData uri="http://schemas.openxmlformats.org/drawingml/2006/table">
            <a:tbl>
              <a:tblPr firstRow="1" bandRow="1">
                <a:tableStyleId>{5C22544A-7EE6-4342-B048-85BDC9FD1C3A}</a:tableStyleId>
              </a:tblPr>
              <a:tblGrid>
                <a:gridCol w="2716444">
                  <a:extLst>
                    <a:ext uri="{9D8B030D-6E8A-4147-A177-3AD203B41FA5}">
                      <a16:colId xmlns:a16="http://schemas.microsoft.com/office/drawing/2014/main" val="2341705420"/>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Actionable Improvements Selected</a:t>
                      </a:r>
                    </a:p>
                  </a:txBody>
                  <a:tcPr/>
                </a:tc>
                <a:extLst>
                  <a:ext uri="{0D108BD9-81ED-4DB2-BD59-A6C34878D82A}">
                    <a16:rowId xmlns:a16="http://schemas.microsoft.com/office/drawing/2014/main" val="1171242141"/>
                  </a:ext>
                </a:extLst>
              </a:tr>
              <a:tr h="370840">
                <a:tc>
                  <a:txBody>
                    <a:bodyPr/>
                    <a:lstStyle/>
                    <a:p>
                      <a:r>
                        <a:rPr lang="en-US" sz="1400" dirty="0"/>
                        <a:t>1. Face to face discussion instead of email based communication as much as possible</a:t>
                      </a:r>
                    </a:p>
                  </a:txBody>
                  <a:tcPr/>
                </a:tc>
                <a:extLst>
                  <a:ext uri="{0D108BD9-81ED-4DB2-BD59-A6C34878D82A}">
                    <a16:rowId xmlns:a16="http://schemas.microsoft.com/office/drawing/2014/main" val="2247416911"/>
                  </a:ext>
                </a:extLst>
              </a:tr>
              <a:tr h="370840">
                <a:tc>
                  <a:txBody>
                    <a:bodyPr/>
                    <a:lstStyle/>
                    <a:p>
                      <a:r>
                        <a:rPr lang="en-US" sz="1400" dirty="0"/>
                        <a:t>2. Conduct Root Cause Analysis for Severity 1 and 2 defects</a:t>
                      </a:r>
                    </a:p>
                  </a:txBody>
                  <a:tcPr/>
                </a:tc>
                <a:extLst>
                  <a:ext uri="{0D108BD9-81ED-4DB2-BD59-A6C34878D82A}">
                    <a16:rowId xmlns:a16="http://schemas.microsoft.com/office/drawing/2014/main" val="2760289244"/>
                  </a:ext>
                </a:extLst>
              </a:tr>
              <a:tr h="370840">
                <a:tc>
                  <a:txBody>
                    <a:bodyPr/>
                    <a:lstStyle/>
                    <a:p>
                      <a:r>
                        <a:rPr lang="en-US" sz="1400" dirty="0"/>
                        <a:t>3. Plan to implement continuous integration and continuous delivery pipeline</a:t>
                      </a:r>
                    </a:p>
                  </a:txBody>
                  <a:tcPr/>
                </a:tc>
                <a:extLst>
                  <a:ext uri="{0D108BD9-81ED-4DB2-BD59-A6C34878D82A}">
                    <a16:rowId xmlns:a16="http://schemas.microsoft.com/office/drawing/2014/main" val="2346605212"/>
                  </a:ext>
                </a:extLst>
              </a:tr>
              <a:tr h="370840">
                <a:tc>
                  <a:txBody>
                    <a:bodyPr/>
                    <a:lstStyle/>
                    <a:p>
                      <a:r>
                        <a:rPr lang="en-US" sz="1400" dirty="0"/>
                        <a:t>4. Avoid attending non value added meetings</a:t>
                      </a:r>
                    </a:p>
                  </a:txBody>
                  <a:tcPr/>
                </a:tc>
                <a:extLst>
                  <a:ext uri="{0D108BD9-81ED-4DB2-BD59-A6C34878D82A}">
                    <a16:rowId xmlns:a16="http://schemas.microsoft.com/office/drawing/2014/main" val="1421374691"/>
                  </a:ext>
                </a:extLst>
              </a:tr>
            </a:tbl>
          </a:graphicData>
        </a:graphic>
      </p:graphicFrame>
      <p:sp>
        <p:nvSpPr>
          <p:cNvPr id="7" name="Right Arrow 6">
            <a:extLst>
              <a:ext uri="{FF2B5EF4-FFF2-40B4-BE49-F238E27FC236}">
                <a16:creationId xmlns:a16="http://schemas.microsoft.com/office/drawing/2014/main" id="{66D3A9DC-C234-FB4F-9761-57B197AA67AA}"/>
              </a:ext>
            </a:extLst>
          </p:cNvPr>
          <p:cNvSpPr/>
          <p:nvPr/>
        </p:nvSpPr>
        <p:spPr>
          <a:xfrm>
            <a:off x="6754436" y="2381389"/>
            <a:ext cx="2334673" cy="228259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From the points from the left, the Team has identified these improvements </a:t>
            </a:r>
          </a:p>
        </p:txBody>
      </p:sp>
    </p:spTree>
    <p:extLst>
      <p:ext uri="{BB962C8B-B14F-4D97-AF65-F5344CB8AC3E}">
        <p14:creationId xmlns:p14="http://schemas.microsoft.com/office/powerpoint/2010/main" val="15312199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TotalTime>
  <Words>415</Words>
  <Application>Microsoft Macintosh PowerPoint</Application>
  <PresentationFormat>Widescreen</PresentationFormat>
  <Paragraphs>51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AkayaKanadaka</vt: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vijay bandaru</dc:creator>
  <cp:lastModifiedBy>vijay bandaru</cp:lastModifiedBy>
  <cp:revision>10</cp:revision>
  <dcterms:created xsi:type="dcterms:W3CDTF">2023-09-20T10:15:52Z</dcterms:created>
  <dcterms:modified xsi:type="dcterms:W3CDTF">2023-09-21T15:59:30Z</dcterms:modified>
</cp:coreProperties>
</file>