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D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39"/>
    <p:restoredTop sz="94157"/>
  </p:normalViewPr>
  <p:slideViewPr>
    <p:cSldViewPr snapToGrid="0" snapToObjects="1">
      <p:cViewPr varScale="1">
        <p:scale>
          <a:sx n="150" d="100"/>
          <a:sy n="150"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6892-0C47-BB45-9259-3C694FF13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A06DB0-05DF-D34E-BE8F-222CFAAC3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8C8A4-4F62-BA4C-9E1F-13443ED95867}"/>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5" name="Footer Placeholder 4">
            <a:extLst>
              <a:ext uri="{FF2B5EF4-FFF2-40B4-BE49-F238E27FC236}">
                <a16:creationId xmlns:a16="http://schemas.microsoft.com/office/drawing/2014/main" id="{BC487812-6076-1A42-A724-4AB5856A6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A70C4-9351-434B-9E33-864414CF7890}"/>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44975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FE6E-D902-7A4D-9E85-E75443039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53FEC-A503-F740-88D3-A54A4C993A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C67C3-80DD-854C-B840-20862E60DD7C}"/>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5" name="Footer Placeholder 4">
            <a:extLst>
              <a:ext uri="{FF2B5EF4-FFF2-40B4-BE49-F238E27FC236}">
                <a16:creationId xmlns:a16="http://schemas.microsoft.com/office/drawing/2014/main" id="{D7BB0DF0-F086-7D4E-841B-C5A4E9D25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1DF9A-BD97-AB4E-859A-156A2E0C57EB}"/>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13884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32CCF-86D2-8346-840F-B8CB3107E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88852B-A86E-3145-8CFE-C475D447DB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6B8C7-3596-7D40-A80D-519436F16F9E}"/>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5" name="Footer Placeholder 4">
            <a:extLst>
              <a:ext uri="{FF2B5EF4-FFF2-40B4-BE49-F238E27FC236}">
                <a16:creationId xmlns:a16="http://schemas.microsoft.com/office/drawing/2014/main" id="{F6EDAA20-FECD-A84B-85C0-14A165EC4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EA751-60D2-4C4A-A0DC-32ED9C488D6F}"/>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107596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6F06-5D9B-194C-BEF5-75DAFFF65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1A7E6-6998-7D46-8CEB-4D30DF841A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5B1D5-1ADE-1F4A-B989-A1C41DC59D20}"/>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5" name="Footer Placeholder 4">
            <a:extLst>
              <a:ext uri="{FF2B5EF4-FFF2-40B4-BE49-F238E27FC236}">
                <a16:creationId xmlns:a16="http://schemas.microsoft.com/office/drawing/2014/main" id="{1B4CDDF6-0C18-964C-9B39-7DFD1E138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5A2C2-9F58-1A46-B90A-610D48BF7247}"/>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25459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5138-D75F-4142-B4D4-1CECCADE9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1F1FB4-2E3C-2B4F-8184-BD45B2D7FC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C2A520-FA40-D842-8624-E1A38F8CAAE6}"/>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5" name="Footer Placeholder 4">
            <a:extLst>
              <a:ext uri="{FF2B5EF4-FFF2-40B4-BE49-F238E27FC236}">
                <a16:creationId xmlns:a16="http://schemas.microsoft.com/office/drawing/2014/main" id="{71592366-26E0-3846-B1B3-6846B581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23B20-9148-2944-8DA4-04FF44A4C66A}"/>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193418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27A4-3E12-4945-9BEF-16ACCC5F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05AB0-652A-BE45-B6E9-E7F6500812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D6D29-2C87-714C-93C4-D722F9E2C1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D4240-80F0-A34E-A933-5ACC5D8BFBB4}"/>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6" name="Footer Placeholder 5">
            <a:extLst>
              <a:ext uri="{FF2B5EF4-FFF2-40B4-BE49-F238E27FC236}">
                <a16:creationId xmlns:a16="http://schemas.microsoft.com/office/drawing/2014/main" id="{EB2B4273-73DC-0643-94BE-F185508D6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F9303-C20F-9944-A633-9AEFF4A39C75}"/>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111160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437C-E34A-244A-9CC6-EE6A5DC3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64632E-07EE-A245-B745-E318637CA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61C2D8-D084-0F40-86D4-8108463C96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D7B61-83CD-7B40-97A2-C66202F86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8436D3-0EF3-FE45-894F-937BD534E2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8DAF43-60FD-574E-84A6-5C29FFF19F02}"/>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8" name="Footer Placeholder 7">
            <a:extLst>
              <a:ext uri="{FF2B5EF4-FFF2-40B4-BE49-F238E27FC236}">
                <a16:creationId xmlns:a16="http://schemas.microsoft.com/office/drawing/2014/main" id="{879831BD-8546-2A4D-800B-11C7C088E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9D06D5-2E46-E24A-B06E-22AB3FA9571A}"/>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390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B824-D25F-2347-B716-246B52E8B3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A96B60-0748-F548-A70A-011D101C04B6}"/>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4" name="Footer Placeholder 3">
            <a:extLst>
              <a:ext uri="{FF2B5EF4-FFF2-40B4-BE49-F238E27FC236}">
                <a16:creationId xmlns:a16="http://schemas.microsoft.com/office/drawing/2014/main" id="{BD384881-E24A-AE4D-8C5D-2D41E5DF50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C59C60-C058-1247-AAD7-6561E09668F1}"/>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281114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4DA6B-A083-7D46-9449-18A5F8661B24}"/>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3" name="Footer Placeholder 2">
            <a:extLst>
              <a:ext uri="{FF2B5EF4-FFF2-40B4-BE49-F238E27FC236}">
                <a16:creationId xmlns:a16="http://schemas.microsoft.com/office/drawing/2014/main" id="{830708E5-631F-6548-A961-31AEAE460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C8861-CAC2-B144-A8B8-025D140BE685}"/>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173648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2868-D9CF-C147-B850-8CAADA6CA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697C25-9F0C-604B-AE22-7E3CF82D9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0E642-6686-9842-8EFA-E757A2DE5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D7B68B-C794-FA4B-8270-38FC353DB04C}"/>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6" name="Footer Placeholder 5">
            <a:extLst>
              <a:ext uri="{FF2B5EF4-FFF2-40B4-BE49-F238E27FC236}">
                <a16:creationId xmlns:a16="http://schemas.microsoft.com/office/drawing/2014/main" id="{BF7D2E0C-B839-6147-AA59-357721C8D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CD984-5395-ED4C-B2C0-60DCBB7091BF}"/>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88444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A166-650E-074B-A2FC-1616B2442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D3535D-34C3-954E-BE4D-B6A83D75A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F0F6C-5E59-EE4C-BA0D-42831ABDD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E990F5-4EC1-B842-83E2-1E2CF2720B3C}"/>
              </a:ext>
            </a:extLst>
          </p:cNvPr>
          <p:cNvSpPr>
            <a:spLocks noGrp="1"/>
          </p:cNvSpPr>
          <p:nvPr>
            <p:ph type="dt" sz="half" idx="10"/>
          </p:nvPr>
        </p:nvSpPr>
        <p:spPr/>
        <p:txBody>
          <a:bodyPr/>
          <a:lstStyle/>
          <a:p>
            <a:fld id="{1B05829C-B282-6E4B-8813-DEE12742E553}" type="datetimeFigureOut">
              <a:rPr lang="en-US" smtClean="0"/>
              <a:t>9/21/23</a:t>
            </a:fld>
            <a:endParaRPr lang="en-US"/>
          </a:p>
        </p:txBody>
      </p:sp>
      <p:sp>
        <p:nvSpPr>
          <p:cNvPr id="6" name="Footer Placeholder 5">
            <a:extLst>
              <a:ext uri="{FF2B5EF4-FFF2-40B4-BE49-F238E27FC236}">
                <a16:creationId xmlns:a16="http://schemas.microsoft.com/office/drawing/2014/main" id="{9F815749-81C6-FB41-939B-297128314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F0658-9C4F-1646-BC16-6CAA73EF6DE8}"/>
              </a:ext>
            </a:extLst>
          </p:cNvPr>
          <p:cNvSpPr>
            <a:spLocks noGrp="1"/>
          </p:cNvSpPr>
          <p:nvPr>
            <p:ph type="sldNum" sz="quarter" idx="12"/>
          </p:nvPr>
        </p:nvSpPr>
        <p:spPr/>
        <p:txBody>
          <a:bodyPr/>
          <a:lstStyle/>
          <a:p>
            <a:fld id="{A167593F-B4DD-4B4F-B178-C373CFD28204}" type="slidenum">
              <a:rPr lang="en-US" smtClean="0"/>
              <a:t>‹#›</a:t>
            </a:fld>
            <a:endParaRPr lang="en-US"/>
          </a:p>
        </p:txBody>
      </p:sp>
    </p:spTree>
    <p:extLst>
      <p:ext uri="{BB962C8B-B14F-4D97-AF65-F5344CB8AC3E}">
        <p14:creationId xmlns:p14="http://schemas.microsoft.com/office/powerpoint/2010/main" val="352830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7531C-FA6A-824F-AC74-BC425FC5C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DAD70E-4AEB-DD45-8BE5-FDA73FAD9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06EDF-73E4-F246-8498-35A496598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5829C-B282-6E4B-8813-DEE12742E553}" type="datetimeFigureOut">
              <a:rPr lang="en-US" smtClean="0"/>
              <a:t>9/21/23</a:t>
            </a:fld>
            <a:endParaRPr lang="en-US"/>
          </a:p>
        </p:txBody>
      </p:sp>
      <p:sp>
        <p:nvSpPr>
          <p:cNvPr id="5" name="Footer Placeholder 4">
            <a:extLst>
              <a:ext uri="{FF2B5EF4-FFF2-40B4-BE49-F238E27FC236}">
                <a16:creationId xmlns:a16="http://schemas.microsoft.com/office/drawing/2014/main" id="{EBDEBC9A-8DA9-D840-A2BC-FF29B77B9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B569C-168C-1F47-8B99-D131A1F2C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7593F-B4DD-4B4F-B178-C373CFD28204}" type="slidenum">
              <a:rPr lang="en-US" smtClean="0"/>
              <a:t>‹#›</a:t>
            </a:fld>
            <a:endParaRPr lang="en-US"/>
          </a:p>
        </p:txBody>
      </p:sp>
    </p:spTree>
    <p:extLst>
      <p:ext uri="{BB962C8B-B14F-4D97-AF65-F5344CB8AC3E}">
        <p14:creationId xmlns:p14="http://schemas.microsoft.com/office/powerpoint/2010/main" val="3685672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C1B4E6-9AF2-8742-B9BE-9C40B014C084}"/>
              </a:ext>
            </a:extLst>
          </p:cNvPr>
          <p:cNvSpPr/>
          <p:nvPr/>
        </p:nvSpPr>
        <p:spPr>
          <a:xfrm>
            <a:off x="202223" y="175846"/>
            <a:ext cx="11825654" cy="65151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05EFB34-B4BA-0748-A48C-8FCBA4B0D0D1}"/>
              </a:ext>
            </a:extLst>
          </p:cNvPr>
          <p:cNvPicPr>
            <a:picLocks noChangeAspect="1"/>
          </p:cNvPicPr>
          <p:nvPr/>
        </p:nvPicPr>
        <p:blipFill>
          <a:blip r:embed="rId2"/>
          <a:stretch>
            <a:fillRect/>
          </a:stretch>
        </p:blipFill>
        <p:spPr>
          <a:xfrm>
            <a:off x="4159250" y="263769"/>
            <a:ext cx="3911600" cy="1143000"/>
          </a:xfrm>
          <a:prstGeom prst="rect">
            <a:avLst/>
          </a:prstGeom>
        </p:spPr>
      </p:pic>
      <p:sp>
        <p:nvSpPr>
          <p:cNvPr id="7" name="TextBox 6">
            <a:extLst>
              <a:ext uri="{FF2B5EF4-FFF2-40B4-BE49-F238E27FC236}">
                <a16:creationId xmlns:a16="http://schemas.microsoft.com/office/drawing/2014/main" id="{056AE9B7-BB58-B641-8D6C-F8F672D12071}"/>
              </a:ext>
            </a:extLst>
          </p:cNvPr>
          <p:cNvSpPr txBox="1"/>
          <p:nvPr/>
        </p:nvSpPr>
        <p:spPr>
          <a:xfrm>
            <a:off x="2061796" y="1696915"/>
            <a:ext cx="8106508" cy="923330"/>
          </a:xfrm>
          <a:prstGeom prst="rect">
            <a:avLst/>
          </a:prstGeom>
          <a:noFill/>
        </p:spPr>
        <p:txBody>
          <a:bodyPr wrap="square" rtlCol="0">
            <a:spAutoFit/>
          </a:bodyPr>
          <a:lstStyle/>
          <a:p>
            <a:pPr algn="ctr"/>
            <a:r>
              <a:rPr lang="en-US" sz="5400" b="1" dirty="0">
                <a:solidFill>
                  <a:srgbClr val="5BCDF8"/>
                </a:solidFill>
                <a:latin typeface="AkayaKanadaka" panose="02010502080401010103" pitchFamily="2" charset="77"/>
                <a:cs typeface="AkayaKanadaka" panose="02010502080401010103" pitchFamily="2" charset="77"/>
              </a:rPr>
              <a:t>STORY MAPING TEMPLATE</a:t>
            </a:r>
          </a:p>
        </p:txBody>
      </p:sp>
      <p:sp>
        <p:nvSpPr>
          <p:cNvPr id="8" name="TextBox 7">
            <a:extLst>
              <a:ext uri="{FF2B5EF4-FFF2-40B4-BE49-F238E27FC236}">
                <a16:creationId xmlns:a16="http://schemas.microsoft.com/office/drawing/2014/main" id="{15B7D045-E4F7-3D40-A3AD-1670D51A1CDA}"/>
              </a:ext>
            </a:extLst>
          </p:cNvPr>
          <p:cNvSpPr txBox="1"/>
          <p:nvPr/>
        </p:nvSpPr>
        <p:spPr>
          <a:xfrm>
            <a:off x="360485" y="2549769"/>
            <a:ext cx="11570677" cy="523220"/>
          </a:xfrm>
          <a:prstGeom prst="rect">
            <a:avLst/>
          </a:prstGeom>
          <a:noFill/>
        </p:spPr>
        <p:txBody>
          <a:bodyPr wrap="square" rtlCol="0">
            <a:spAutoFit/>
          </a:bodyPr>
          <a:lstStyle/>
          <a:p>
            <a:r>
              <a:rPr lang="en-US" sz="1400" dirty="0"/>
              <a:t>This “Story Mapping Template” is created by Learnovative to help their participants to use in their projects. Anyone who is interested in using this template can feel free to download and use it.</a:t>
            </a:r>
          </a:p>
        </p:txBody>
      </p:sp>
      <p:sp>
        <p:nvSpPr>
          <p:cNvPr id="9" name="TextBox 8">
            <a:extLst>
              <a:ext uri="{FF2B5EF4-FFF2-40B4-BE49-F238E27FC236}">
                <a16:creationId xmlns:a16="http://schemas.microsoft.com/office/drawing/2014/main" id="{23514422-626A-2744-94F2-89EBBE940871}"/>
              </a:ext>
            </a:extLst>
          </p:cNvPr>
          <p:cNvSpPr txBox="1"/>
          <p:nvPr/>
        </p:nvSpPr>
        <p:spPr>
          <a:xfrm>
            <a:off x="439615" y="3077311"/>
            <a:ext cx="11491547" cy="3570208"/>
          </a:xfrm>
          <a:prstGeom prst="rect">
            <a:avLst/>
          </a:prstGeom>
          <a:noFill/>
        </p:spPr>
        <p:txBody>
          <a:bodyPr wrap="square" rtlCol="0">
            <a:spAutoFit/>
          </a:bodyPr>
          <a:lstStyle/>
          <a:p>
            <a:r>
              <a:rPr lang="en-US" b="1" dirty="0"/>
              <a:t>Steps to create the Story Mapping:</a:t>
            </a:r>
          </a:p>
          <a:p>
            <a:endParaRPr lang="en-US" dirty="0"/>
          </a:p>
          <a:p>
            <a:pPr marL="342900" indent="-342900">
              <a:buAutoNum type="arabicPeriod"/>
            </a:pPr>
            <a:r>
              <a:rPr lang="en-US" sz="1400" i="1" dirty="0"/>
              <a:t>Identify the “Backbone” elements (Highlighted in the next slide)</a:t>
            </a:r>
          </a:p>
          <a:p>
            <a:pPr marL="342900" indent="-342900">
              <a:buAutoNum type="arabicPeriod"/>
            </a:pPr>
            <a:endParaRPr lang="en-US" sz="1400" i="1" dirty="0"/>
          </a:p>
          <a:p>
            <a:pPr marL="342900" indent="-342900">
              <a:buAutoNum type="arabicPeriod"/>
            </a:pPr>
            <a:r>
              <a:rPr lang="en-US" sz="1400" i="1" dirty="0"/>
              <a:t>Prepare the “Walking skeleton” elements (Highlighted in the next slide)</a:t>
            </a:r>
          </a:p>
          <a:p>
            <a:pPr marL="342900" indent="-342900">
              <a:buAutoNum type="arabicPeriod"/>
            </a:pPr>
            <a:endParaRPr lang="en-US" sz="1400" i="1" dirty="0"/>
          </a:p>
          <a:p>
            <a:pPr marL="342900" indent="-342900">
              <a:buAutoNum type="arabicPeriod"/>
            </a:pPr>
            <a:r>
              <a:rPr lang="en-US" sz="1400" i="1" dirty="0"/>
              <a:t>Prioritize the walking skeleton items using any prioritization technique (DOT voting/</a:t>
            </a:r>
            <a:r>
              <a:rPr lang="en-US" sz="1400" i="1" dirty="0" err="1"/>
              <a:t>MoSCoW</a:t>
            </a:r>
            <a:r>
              <a:rPr lang="en-US" sz="1400" i="1" dirty="0"/>
              <a:t>/</a:t>
            </a:r>
            <a:r>
              <a:rPr lang="en-US" sz="1400" i="1" dirty="0" err="1"/>
              <a:t>etc</a:t>
            </a:r>
            <a:r>
              <a:rPr lang="en-US" sz="1400" i="1" dirty="0"/>
              <a:t>)</a:t>
            </a:r>
          </a:p>
          <a:p>
            <a:pPr marL="342900" indent="-342900">
              <a:buAutoNum type="arabicPeriod"/>
            </a:pPr>
            <a:endParaRPr lang="en-US" sz="1400" i="1" dirty="0"/>
          </a:p>
          <a:p>
            <a:pPr marL="342900" indent="-342900">
              <a:buAutoNum type="arabicPeriod"/>
            </a:pPr>
            <a:r>
              <a:rPr lang="en-US" sz="1400" i="1" dirty="0"/>
              <a:t>Decide the scope of the release by identifying the walking skeleton items for the release</a:t>
            </a:r>
          </a:p>
          <a:p>
            <a:pPr marL="342900" indent="-342900">
              <a:buAutoNum type="arabicPeriod"/>
            </a:pPr>
            <a:endParaRPr lang="en-US" sz="1400" i="1" dirty="0"/>
          </a:p>
          <a:p>
            <a:pPr marL="342900" indent="-342900">
              <a:buAutoNum type="arabicPeriod"/>
            </a:pPr>
            <a:r>
              <a:rPr lang="en-US" sz="1400" i="1" dirty="0"/>
              <a:t>Move the selected walking skeleton items into your Product Backlog  </a:t>
            </a:r>
          </a:p>
          <a:p>
            <a:pPr marL="342900" indent="-342900">
              <a:buAutoNum type="arabicPeriod"/>
            </a:pPr>
            <a:endParaRPr lang="en-US" sz="1400" b="1" i="1" dirty="0"/>
          </a:p>
          <a:p>
            <a:endParaRPr lang="en-US" sz="1400" b="1" i="1" dirty="0"/>
          </a:p>
          <a:p>
            <a:r>
              <a:rPr lang="en-US" sz="1400" b="1" i="1" dirty="0"/>
              <a:t>You can find a sample User Story Mapping to give you an idea on how to create a User Story Mapping</a:t>
            </a:r>
            <a:endParaRPr lang="en-US" b="1" i="1" dirty="0"/>
          </a:p>
          <a:p>
            <a:pPr marL="342900" indent="-342900">
              <a:buAutoNum type="arabicPeriod"/>
            </a:pPr>
            <a:endParaRPr lang="en-US" dirty="0"/>
          </a:p>
        </p:txBody>
      </p:sp>
    </p:spTree>
    <p:extLst>
      <p:ext uri="{BB962C8B-B14F-4D97-AF65-F5344CB8AC3E}">
        <p14:creationId xmlns:p14="http://schemas.microsoft.com/office/powerpoint/2010/main" val="391328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96EDF-9B2D-BA49-94FC-4F20E7C36D7B}"/>
              </a:ext>
            </a:extLst>
          </p:cNvPr>
          <p:cNvSpPr/>
          <p:nvPr/>
        </p:nvSpPr>
        <p:spPr>
          <a:xfrm>
            <a:off x="202223" y="175846"/>
            <a:ext cx="11825654" cy="65151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FF6E94-6B5F-B74D-B4BF-C06CAFCC2470}"/>
              </a:ext>
            </a:extLst>
          </p:cNvPr>
          <p:cNvSpPr/>
          <p:nvPr/>
        </p:nvSpPr>
        <p:spPr>
          <a:xfrm>
            <a:off x="1468315" y="888023"/>
            <a:ext cx="1995854" cy="66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Backbone Element 1</a:t>
            </a:r>
          </a:p>
        </p:txBody>
      </p:sp>
      <p:sp>
        <p:nvSpPr>
          <p:cNvPr id="7" name="Rectangle 6">
            <a:extLst>
              <a:ext uri="{FF2B5EF4-FFF2-40B4-BE49-F238E27FC236}">
                <a16:creationId xmlns:a16="http://schemas.microsoft.com/office/drawing/2014/main" id="{677D7D8E-C302-8D4E-988F-94175D66D1A4}"/>
              </a:ext>
            </a:extLst>
          </p:cNvPr>
          <p:cNvSpPr/>
          <p:nvPr/>
        </p:nvSpPr>
        <p:spPr>
          <a:xfrm>
            <a:off x="3722080" y="888023"/>
            <a:ext cx="1995854" cy="66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Backbone Element 2</a:t>
            </a:r>
          </a:p>
        </p:txBody>
      </p:sp>
      <p:sp>
        <p:nvSpPr>
          <p:cNvPr id="8" name="Rectangle 7">
            <a:extLst>
              <a:ext uri="{FF2B5EF4-FFF2-40B4-BE49-F238E27FC236}">
                <a16:creationId xmlns:a16="http://schemas.microsoft.com/office/drawing/2014/main" id="{302F669B-CF75-484A-BEFA-CCF76BC20CE2}"/>
              </a:ext>
            </a:extLst>
          </p:cNvPr>
          <p:cNvSpPr/>
          <p:nvPr/>
        </p:nvSpPr>
        <p:spPr>
          <a:xfrm>
            <a:off x="5975845" y="888021"/>
            <a:ext cx="1995854" cy="66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Backbone Element 3</a:t>
            </a:r>
          </a:p>
        </p:txBody>
      </p:sp>
      <p:sp>
        <p:nvSpPr>
          <p:cNvPr id="9" name="Rectangle 8">
            <a:extLst>
              <a:ext uri="{FF2B5EF4-FFF2-40B4-BE49-F238E27FC236}">
                <a16:creationId xmlns:a16="http://schemas.microsoft.com/office/drawing/2014/main" id="{91726EBA-886B-FF4D-AFE4-87DBE18372C7}"/>
              </a:ext>
            </a:extLst>
          </p:cNvPr>
          <p:cNvSpPr/>
          <p:nvPr/>
        </p:nvSpPr>
        <p:spPr>
          <a:xfrm>
            <a:off x="8229610" y="866040"/>
            <a:ext cx="1995854" cy="66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Backbone Element 4</a:t>
            </a:r>
          </a:p>
        </p:txBody>
      </p:sp>
      <p:sp>
        <p:nvSpPr>
          <p:cNvPr id="11" name="Right Brace 10">
            <a:extLst>
              <a:ext uri="{FF2B5EF4-FFF2-40B4-BE49-F238E27FC236}">
                <a16:creationId xmlns:a16="http://schemas.microsoft.com/office/drawing/2014/main" id="{F51BC6D1-B511-4446-A48F-96EDA388CF82}"/>
              </a:ext>
            </a:extLst>
          </p:cNvPr>
          <p:cNvSpPr/>
          <p:nvPr/>
        </p:nvSpPr>
        <p:spPr>
          <a:xfrm>
            <a:off x="10289934" y="910001"/>
            <a:ext cx="228600" cy="62425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7D69312-F8C2-7448-8ADA-8AED7FB2E3D9}"/>
              </a:ext>
            </a:extLst>
          </p:cNvPr>
          <p:cNvSpPr txBox="1"/>
          <p:nvPr/>
        </p:nvSpPr>
        <p:spPr>
          <a:xfrm>
            <a:off x="10537594" y="784648"/>
            <a:ext cx="1397977" cy="830997"/>
          </a:xfrm>
          <a:prstGeom prst="rect">
            <a:avLst/>
          </a:prstGeom>
          <a:noFill/>
        </p:spPr>
        <p:txBody>
          <a:bodyPr wrap="square" rtlCol="0">
            <a:spAutoFit/>
          </a:bodyPr>
          <a:lstStyle/>
          <a:p>
            <a:pPr algn="ctr"/>
            <a:r>
              <a:rPr lang="en-US" sz="1200" b="1" dirty="0"/>
              <a:t>BACKBONE</a:t>
            </a:r>
            <a:r>
              <a:rPr lang="en-US" sz="1200" dirty="0"/>
              <a:t> (Targeted Epics/Features for the Release) </a:t>
            </a:r>
          </a:p>
        </p:txBody>
      </p:sp>
      <p:sp>
        <p:nvSpPr>
          <p:cNvPr id="13" name="Snip Single Corner Rectangle 12">
            <a:extLst>
              <a:ext uri="{FF2B5EF4-FFF2-40B4-BE49-F238E27FC236}">
                <a16:creationId xmlns:a16="http://schemas.microsoft.com/office/drawing/2014/main" id="{BDCAB9FD-35D3-8849-9600-325E4ED86CBA}"/>
              </a:ext>
            </a:extLst>
          </p:cNvPr>
          <p:cNvSpPr/>
          <p:nvPr/>
        </p:nvSpPr>
        <p:spPr>
          <a:xfrm>
            <a:off x="2074984" y="1776046"/>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Single Corner Rectangle 13">
            <a:extLst>
              <a:ext uri="{FF2B5EF4-FFF2-40B4-BE49-F238E27FC236}">
                <a16:creationId xmlns:a16="http://schemas.microsoft.com/office/drawing/2014/main" id="{F37DCF81-F918-194E-B1E6-610A7870FD5C}"/>
              </a:ext>
            </a:extLst>
          </p:cNvPr>
          <p:cNvSpPr/>
          <p:nvPr/>
        </p:nvSpPr>
        <p:spPr>
          <a:xfrm>
            <a:off x="4328749" y="1776046"/>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a:extLst>
              <a:ext uri="{FF2B5EF4-FFF2-40B4-BE49-F238E27FC236}">
                <a16:creationId xmlns:a16="http://schemas.microsoft.com/office/drawing/2014/main" id="{0B7E43FF-BBEA-794D-95EF-AFD63077B645}"/>
              </a:ext>
            </a:extLst>
          </p:cNvPr>
          <p:cNvSpPr/>
          <p:nvPr/>
        </p:nvSpPr>
        <p:spPr>
          <a:xfrm>
            <a:off x="6582514" y="1776046"/>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a:extLst>
              <a:ext uri="{FF2B5EF4-FFF2-40B4-BE49-F238E27FC236}">
                <a16:creationId xmlns:a16="http://schemas.microsoft.com/office/drawing/2014/main" id="{40E931BA-16E8-874C-93F7-42B23BC0C95E}"/>
              </a:ext>
            </a:extLst>
          </p:cNvPr>
          <p:cNvSpPr/>
          <p:nvPr/>
        </p:nvSpPr>
        <p:spPr>
          <a:xfrm>
            <a:off x="8836279" y="1776046"/>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a:extLst>
              <a:ext uri="{FF2B5EF4-FFF2-40B4-BE49-F238E27FC236}">
                <a16:creationId xmlns:a16="http://schemas.microsoft.com/office/drawing/2014/main" id="{5CF5DC68-FD64-1F4F-A5DE-7EC80C3BA1D7}"/>
              </a:ext>
            </a:extLst>
          </p:cNvPr>
          <p:cNvSpPr/>
          <p:nvPr/>
        </p:nvSpPr>
        <p:spPr>
          <a:xfrm>
            <a:off x="2074984" y="2787162"/>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ingle Corner Rectangle 17">
            <a:extLst>
              <a:ext uri="{FF2B5EF4-FFF2-40B4-BE49-F238E27FC236}">
                <a16:creationId xmlns:a16="http://schemas.microsoft.com/office/drawing/2014/main" id="{0656965A-85C2-6A4A-AB4C-ACB9D1218E43}"/>
              </a:ext>
            </a:extLst>
          </p:cNvPr>
          <p:cNvSpPr/>
          <p:nvPr/>
        </p:nvSpPr>
        <p:spPr>
          <a:xfrm>
            <a:off x="4328749" y="2787162"/>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Single Corner Rectangle 18">
            <a:extLst>
              <a:ext uri="{FF2B5EF4-FFF2-40B4-BE49-F238E27FC236}">
                <a16:creationId xmlns:a16="http://schemas.microsoft.com/office/drawing/2014/main" id="{9085F17A-8824-3848-869A-1D561E38647B}"/>
              </a:ext>
            </a:extLst>
          </p:cNvPr>
          <p:cNvSpPr/>
          <p:nvPr/>
        </p:nvSpPr>
        <p:spPr>
          <a:xfrm>
            <a:off x="6582514" y="2787162"/>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Single Corner Rectangle 19">
            <a:extLst>
              <a:ext uri="{FF2B5EF4-FFF2-40B4-BE49-F238E27FC236}">
                <a16:creationId xmlns:a16="http://schemas.microsoft.com/office/drawing/2014/main" id="{554290AC-3711-A640-9D35-88054944DFAA}"/>
              </a:ext>
            </a:extLst>
          </p:cNvPr>
          <p:cNvSpPr/>
          <p:nvPr/>
        </p:nvSpPr>
        <p:spPr>
          <a:xfrm>
            <a:off x="8836279" y="2787162"/>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Single Corner Rectangle 20">
            <a:extLst>
              <a:ext uri="{FF2B5EF4-FFF2-40B4-BE49-F238E27FC236}">
                <a16:creationId xmlns:a16="http://schemas.microsoft.com/office/drawing/2014/main" id="{23EA421B-667B-6742-BE3F-7C03EACB7327}"/>
              </a:ext>
            </a:extLst>
          </p:cNvPr>
          <p:cNvSpPr/>
          <p:nvPr/>
        </p:nvSpPr>
        <p:spPr>
          <a:xfrm>
            <a:off x="2074984" y="3798278"/>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Single Corner Rectangle 21">
            <a:extLst>
              <a:ext uri="{FF2B5EF4-FFF2-40B4-BE49-F238E27FC236}">
                <a16:creationId xmlns:a16="http://schemas.microsoft.com/office/drawing/2014/main" id="{FFD137AF-45AF-974A-B08C-8B1C533617ED}"/>
              </a:ext>
            </a:extLst>
          </p:cNvPr>
          <p:cNvSpPr/>
          <p:nvPr/>
        </p:nvSpPr>
        <p:spPr>
          <a:xfrm>
            <a:off x="4328749" y="3798278"/>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a:extLst>
              <a:ext uri="{FF2B5EF4-FFF2-40B4-BE49-F238E27FC236}">
                <a16:creationId xmlns:a16="http://schemas.microsoft.com/office/drawing/2014/main" id="{A4B781A0-6963-6642-AF40-DCA3B698146C}"/>
              </a:ext>
            </a:extLst>
          </p:cNvPr>
          <p:cNvSpPr/>
          <p:nvPr/>
        </p:nvSpPr>
        <p:spPr>
          <a:xfrm>
            <a:off x="6582514" y="3798278"/>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Rectangle 23">
            <a:extLst>
              <a:ext uri="{FF2B5EF4-FFF2-40B4-BE49-F238E27FC236}">
                <a16:creationId xmlns:a16="http://schemas.microsoft.com/office/drawing/2014/main" id="{AFE554B3-9914-3042-866C-7716ABE3D5CE}"/>
              </a:ext>
            </a:extLst>
          </p:cNvPr>
          <p:cNvSpPr/>
          <p:nvPr/>
        </p:nvSpPr>
        <p:spPr>
          <a:xfrm>
            <a:off x="8836279" y="3798278"/>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ingle Corner Rectangle 24">
            <a:extLst>
              <a:ext uri="{FF2B5EF4-FFF2-40B4-BE49-F238E27FC236}">
                <a16:creationId xmlns:a16="http://schemas.microsoft.com/office/drawing/2014/main" id="{87514723-A4B3-A54C-BEB5-CE530D5DF911}"/>
              </a:ext>
            </a:extLst>
          </p:cNvPr>
          <p:cNvSpPr/>
          <p:nvPr/>
        </p:nvSpPr>
        <p:spPr>
          <a:xfrm>
            <a:off x="2074983" y="4809394"/>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ingle Corner Rectangle 25">
            <a:extLst>
              <a:ext uri="{FF2B5EF4-FFF2-40B4-BE49-F238E27FC236}">
                <a16:creationId xmlns:a16="http://schemas.microsoft.com/office/drawing/2014/main" id="{12F72E10-310B-6F48-A9B4-7F17C65E7A5F}"/>
              </a:ext>
            </a:extLst>
          </p:cNvPr>
          <p:cNvSpPr/>
          <p:nvPr/>
        </p:nvSpPr>
        <p:spPr>
          <a:xfrm>
            <a:off x="2083773" y="5802926"/>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ingle Corner Rectangle 26">
            <a:extLst>
              <a:ext uri="{FF2B5EF4-FFF2-40B4-BE49-F238E27FC236}">
                <a16:creationId xmlns:a16="http://schemas.microsoft.com/office/drawing/2014/main" id="{0EFB2D4B-49C7-7C4E-933E-F97FF0405F08}"/>
              </a:ext>
            </a:extLst>
          </p:cNvPr>
          <p:cNvSpPr/>
          <p:nvPr/>
        </p:nvSpPr>
        <p:spPr>
          <a:xfrm>
            <a:off x="6582513" y="4809394"/>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ingle Corner Rectangle 27">
            <a:extLst>
              <a:ext uri="{FF2B5EF4-FFF2-40B4-BE49-F238E27FC236}">
                <a16:creationId xmlns:a16="http://schemas.microsoft.com/office/drawing/2014/main" id="{4E7FC263-292E-7840-8024-EA8E6AE2D8D9}"/>
              </a:ext>
            </a:extLst>
          </p:cNvPr>
          <p:cNvSpPr/>
          <p:nvPr/>
        </p:nvSpPr>
        <p:spPr>
          <a:xfrm>
            <a:off x="8836279" y="4809394"/>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ingle Corner Rectangle 28">
            <a:extLst>
              <a:ext uri="{FF2B5EF4-FFF2-40B4-BE49-F238E27FC236}">
                <a16:creationId xmlns:a16="http://schemas.microsoft.com/office/drawing/2014/main" id="{E8AB5F09-1387-1F4E-8080-968F189783E7}"/>
              </a:ext>
            </a:extLst>
          </p:cNvPr>
          <p:cNvSpPr/>
          <p:nvPr/>
        </p:nvSpPr>
        <p:spPr>
          <a:xfrm>
            <a:off x="8836279" y="5802926"/>
            <a:ext cx="782515" cy="791308"/>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Brace 29">
            <a:extLst>
              <a:ext uri="{FF2B5EF4-FFF2-40B4-BE49-F238E27FC236}">
                <a16:creationId xmlns:a16="http://schemas.microsoft.com/office/drawing/2014/main" id="{082F9F14-D949-1849-BFE0-9EFA15542A76}"/>
              </a:ext>
            </a:extLst>
          </p:cNvPr>
          <p:cNvSpPr/>
          <p:nvPr/>
        </p:nvSpPr>
        <p:spPr>
          <a:xfrm>
            <a:off x="9863508" y="1776046"/>
            <a:ext cx="228600" cy="481818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049B0C72-D082-624A-8309-734437C64004}"/>
              </a:ext>
            </a:extLst>
          </p:cNvPr>
          <p:cNvSpPr txBox="1"/>
          <p:nvPr/>
        </p:nvSpPr>
        <p:spPr>
          <a:xfrm>
            <a:off x="10014438" y="1756201"/>
            <a:ext cx="1921133" cy="2123658"/>
          </a:xfrm>
          <a:prstGeom prst="rect">
            <a:avLst/>
          </a:prstGeom>
          <a:noFill/>
        </p:spPr>
        <p:txBody>
          <a:bodyPr wrap="square" rtlCol="0">
            <a:spAutoFit/>
          </a:bodyPr>
          <a:lstStyle/>
          <a:p>
            <a:pPr algn="ctr"/>
            <a:r>
              <a:rPr lang="en-US" sz="1200" b="1" dirty="0"/>
              <a:t>WALKING SKELETON</a:t>
            </a:r>
          </a:p>
          <a:p>
            <a:pPr algn="ctr"/>
            <a:endParaRPr lang="en-US" sz="1200" dirty="0"/>
          </a:p>
          <a:p>
            <a:pPr algn="ctr"/>
            <a:r>
              <a:rPr lang="en-US" sz="1200" dirty="0"/>
              <a:t>User stories for each of the backbone element. </a:t>
            </a:r>
          </a:p>
          <a:p>
            <a:pPr algn="ctr"/>
            <a:endParaRPr lang="en-US" sz="1200" dirty="0"/>
          </a:p>
          <a:p>
            <a:pPr algn="ctr"/>
            <a:r>
              <a:rPr lang="en-US" sz="1200" dirty="0"/>
              <a:t>Once you write the user stories, prioritize them in such a way that, important items are towards top and not important items are in the bottom.</a:t>
            </a:r>
          </a:p>
        </p:txBody>
      </p:sp>
      <p:cxnSp>
        <p:nvCxnSpPr>
          <p:cNvPr id="33" name="Straight Arrow Connector 32">
            <a:extLst>
              <a:ext uri="{FF2B5EF4-FFF2-40B4-BE49-F238E27FC236}">
                <a16:creationId xmlns:a16="http://schemas.microsoft.com/office/drawing/2014/main" id="{A17F8C1E-63DF-C441-A0B1-1D0CEB5E1A13}"/>
              </a:ext>
            </a:extLst>
          </p:cNvPr>
          <p:cNvCxnSpPr/>
          <p:nvPr/>
        </p:nvCxnSpPr>
        <p:spPr>
          <a:xfrm>
            <a:off x="1292469" y="1776046"/>
            <a:ext cx="0" cy="473026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32427DC-5CE9-434E-A49D-73558EE79F55}"/>
              </a:ext>
            </a:extLst>
          </p:cNvPr>
          <p:cNvSpPr txBox="1"/>
          <p:nvPr/>
        </p:nvSpPr>
        <p:spPr>
          <a:xfrm>
            <a:off x="307731" y="1776046"/>
            <a:ext cx="892432" cy="461665"/>
          </a:xfrm>
          <a:prstGeom prst="rect">
            <a:avLst/>
          </a:prstGeom>
          <a:solidFill>
            <a:schemeClr val="accent6">
              <a:lumMod val="60000"/>
              <a:lumOff val="40000"/>
            </a:schemeClr>
          </a:solidFill>
        </p:spPr>
        <p:txBody>
          <a:bodyPr wrap="square" rtlCol="0">
            <a:spAutoFit/>
          </a:bodyPr>
          <a:lstStyle/>
          <a:p>
            <a:pPr algn="ctr"/>
            <a:r>
              <a:rPr lang="en-US" sz="1200" b="1" dirty="0"/>
              <a:t>HIGH</a:t>
            </a:r>
          </a:p>
          <a:p>
            <a:pPr algn="ctr"/>
            <a:r>
              <a:rPr lang="en-US" sz="1200" b="1" dirty="0"/>
              <a:t>Important</a:t>
            </a:r>
          </a:p>
        </p:txBody>
      </p:sp>
      <p:sp>
        <p:nvSpPr>
          <p:cNvPr id="35" name="TextBox 34">
            <a:extLst>
              <a:ext uri="{FF2B5EF4-FFF2-40B4-BE49-F238E27FC236}">
                <a16:creationId xmlns:a16="http://schemas.microsoft.com/office/drawing/2014/main" id="{A96DBCC7-6215-E543-8C66-A58D665A8154}"/>
              </a:ext>
            </a:extLst>
          </p:cNvPr>
          <p:cNvSpPr txBox="1"/>
          <p:nvPr/>
        </p:nvSpPr>
        <p:spPr>
          <a:xfrm>
            <a:off x="301130" y="6044643"/>
            <a:ext cx="892432" cy="461665"/>
          </a:xfrm>
          <a:prstGeom prst="rect">
            <a:avLst/>
          </a:prstGeom>
          <a:solidFill>
            <a:srgbClr val="FFC000"/>
          </a:solidFill>
        </p:spPr>
        <p:txBody>
          <a:bodyPr wrap="square" rtlCol="0">
            <a:spAutoFit/>
          </a:bodyPr>
          <a:lstStyle/>
          <a:p>
            <a:pPr algn="ctr"/>
            <a:r>
              <a:rPr lang="en-US" sz="1200" b="1" dirty="0"/>
              <a:t>LOW</a:t>
            </a:r>
          </a:p>
          <a:p>
            <a:pPr algn="ctr"/>
            <a:r>
              <a:rPr lang="en-US" sz="1200" b="1" dirty="0"/>
              <a:t>Important</a:t>
            </a:r>
          </a:p>
        </p:txBody>
      </p:sp>
      <p:cxnSp>
        <p:nvCxnSpPr>
          <p:cNvPr id="39" name="Straight Arrow Connector 38">
            <a:extLst>
              <a:ext uri="{FF2B5EF4-FFF2-40B4-BE49-F238E27FC236}">
                <a16:creationId xmlns:a16="http://schemas.microsoft.com/office/drawing/2014/main" id="{68339178-BD3A-644C-B007-2D1AFDE416F2}"/>
              </a:ext>
            </a:extLst>
          </p:cNvPr>
          <p:cNvCxnSpPr/>
          <p:nvPr/>
        </p:nvCxnSpPr>
        <p:spPr>
          <a:xfrm>
            <a:off x="1969477" y="4712677"/>
            <a:ext cx="8434757"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06A28CC-99BC-354B-9A1C-C8A9C715E1D1}"/>
              </a:ext>
            </a:extLst>
          </p:cNvPr>
          <p:cNvSpPr txBox="1"/>
          <p:nvPr/>
        </p:nvSpPr>
        <p:spPr>
          <a:xfrm>
            <a:off x="10456987" y="4558788"/>
            <a:ext cx="1421420" cy="307777"/>
          </a:xfrm>
          <a:prstGeom prst="rect">
            <a:avLst/>
          </a:prstGeom>
          <a:noFill/>
        </p:spPr>
        <p:txBody>
          <a:bodyPr wrap="square" rtlCol="0">
            <a:spAutoFit/>
          </a:bodyPr>
          <a:lstStyle/>
          <a:p>
            <a:r>
              <a:rPr lang="en-US" sz="1400" b="1" dirty="0"/>
              <a:t>RELEASE SCOPE</a:t>
            </a:r>
          </a:p>
        </p:txBody>
      </p:sp>
      <p:sp>
        <p:nvSpPr>
          <p:cNvPr id="36" name="TextBox 35">
            <a:extLst>
              <a:ext uri="{FF2B5EF4-FFF2-40B4-BE49-F238E27FC236}">
                <a16:creationId xmlns:a16="http://schemas.microsoft.com/office/drawing/2014/main" id="{4144FBE6-4E1F-7042-B215-F68B873F9D6B}"/>
              </a:ext>
            </a:extLst>
          </p:cNvPr>
          <p:cNvSpPr txBox="1"/>
          <p:nvPr/>
        </p:nvSpPr>
        <p:spPr>
          <a:xfrm>
            <a:off x="2061796" y="257905"/>
            <a:ext cx="8106508" cy="769441"/>
          </a:xfrm>
          <a:prstGeom prst="rect">
            <a:avLst/>
          </a:prstGeom>
          <a:noFill/>
        </p:spPr>
        <p:txBody>
          <a:bodyPr wrap="square" rtlCol="0">
            <a:spAutoFit/>
          </a:bodyPr>
          <a:lstStyle/>
          <a:p>
            <a:pPr algn="ctr"/>
            <a:r>
              <a:rPr lang="en-US" sz="4400" b="1" dirty="0">
                <a:solidFill>
                  <a:srgbClr val="5BCDF8"/>
                </a:solidFill>
                <a:latin typeface="AkayaKanadaka" panose="02010502080401010103" pitchFamily="2" charset="77"/>
                <a:cs typeface="AkayaKanadaka" panose="02010502080401010103" pitchFamily="2" charset="77"/>
              </a:rPr>
              <a:t>STORY MAPING TEMPLATE</a:t>
            </a:r>
          </a:p>
        </p:txBody>
      </p:sp>
    </p:spTree>
    <p:extLst>
      <p:ext uri="{BB962C8B-B14F-4D97-AF65-F5344CB8AC3E}">
        <p14:creationId xmlns:p14="http://schemas.microsoft.com/office/powerpoint/2010/main" val="227693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96EDF-9B2D-BA49-94FC-4F20E7C36D7B}"/>
              </a:ext>
            </a:extLst>
          </p:cNvPr>
          <p:cNvSpPr/>
          <p:nvPr/>
        </p:nvSpPr>
        <p:spPr>
          <a:xfrm>
            <a:off x="202223" y="175846"/>
            <a:ext cx="11825654" cy="65151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D08E95-C21D-1D4E-AE47-6A696114544A}"/>
              </a:ext>
            </a:extLst>
          </p:cNvPr>
          <p:cNvSpPr txBox="1"/>
          <p:nvPr/>
        </p:nvSpPr>
        <p:spPr>
          <a:xfrm>
            <a:off x="2061796" y="334108"/>
            <a:ext cx="8106508" cy="769441"/>
          </a:xfrm>
          <a:prstGeom prst="rect">
            <a:avLst/>
          </a:prstGeom>
          <a:noFill/>
        </p:spPr>
        <p:txBody>
          <a:bodyPr wrap="square" rtlCol="0">
            <a:spAutoFit/>
          </a:bodyPr>
          <a:lstStyle/>
          <a:p>
            <a:pPr algn="ctr"/>
            <a:r>
              <a:rPr lang="en-US" sz="4400" b="1" dirty="0">
                <a:solidFill>
                  <a:srgbClr val="5BCDF8"/>
                </a:solidFill>
                <a:latin typeface="AkayaKanadaka" panose="02010502080401010103" pitchFamily="2" charset="77"/>
                <a:cs typeface="AkayaKanadaka" panose="02010502080401010103" pitchFamily="2" charset="77"/>
              </a:rPr>
              <a:t>STORY MAPING EXAMPLE</a:t>
            </a:r>
          </a:p>
        </p:txBody>
      </p:sp>
      <p:pic>
        <p:nvPicPr>
          <p:cNvPr id="5" name="Picture 4">
            <a:extLst>
              <a:ext uri="{FF2B5EF4-FFF2-40B4-BE49-F238E27FC236}">
                <a16:creationId xmlns:a16="http://schemas.microsoft.com/office/drawing/2014/main" id="{08E8B64D-F6F4-9040-9F86-A01C1B4489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50035" y="894786"/>
            <a:ext cx="9330030" cy="5686999"/>
          </a:xfrm>
          <a:prstGeom prst="rect">
            <a:avLst/>
          </a:prstGeom>
        </p:spPr>
      </p:pic>
    </p:spTree>
    <p:extLst>
      <p:ext uri="{BB962C8B-B14F-4D97-AF65-F5344CB8AC3E}">
        <p14:creationId xmlns:p14="http://schemas.microsoft.com/office/powerpoint/2010/main" val="187205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211</Words>
  <Application>Microsoft Macintosh PowerPoint</Application>
  <PresentationFormat>Widescreen</PresentationFormat>
  <Paragraphs>33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AkayaKanadaka</vt: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 bandaru</dc:creator>
  <cp:lastModifiedBy>vijay bandaru</cp:lastModifiedBy>
  <cp:revision>6</cp:revision>
  <dcterms:created xsi:type="dcterms:W3CDTF">2023-09-20T10:15:52Z</dcterms:created>
  <dcterms:modified xsi:type="dcterms:W3CDTF">2023-09-21T15:21:57Z</dcterms:modified>
</cp:coreProperties>
</file>